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sldIdLst>
    <p:sldId id="256" r:id="rId3"/>
    <p:sldId id="258" r:id="rId4"/>
    <p:sldId id="282" r:id="rId5"/>
    <p:sldId id="283" r:id="rId6"/>
    <p:sldId id="284" r:id="rId7"/>
    <p:sldId id="285" r:id="rId8"/>
    <p:sldId id="286" r:id="rId9"/>
    <p:sldId id="289" r:id="rId10"/>
    <p:sldId id="290" r:id="rId11"/>
    <p:sldId id="281" r:id="rId12"/>
    <p:sldId id="287" r:id="rId13"/>
    <p:sldId id="288" r:id="rId14"/>
    <p:sldId id="279" r:id="rId15"/>
  </p:sldIdLst>
  <p:sldSz cx="12192000" cy="6858000"/>
  <p:notesSz cx="6786563" cy="992346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B0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694"/>
  </p:normalViewPr>
  <p:slideViewPr>
    <p:cSldViewPr snapToGrid="0" snapToObjects="1">
      <p:cViewPr varScale="1">
        <p:scale>
          <a:sx n="82" d="100"/>
          <a:sy n="82" d="100"/>
        </p:scale>
        <p:origin x="69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7280B5-C066-FB46-A6E2-675FD91705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D79F869-DEF6-3744-82B8-A6002165B5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46ADD64-0C34-5C47-8766-CEB83CBE1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E59F5-E9BB-224E-B244-0961A765854F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B4329E4-890F-E14D-9F4B-63495F048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576B3E5-594B-4A43-99F8-3478C74D3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CDF2E-D794-594A-B9CB-A519307443D8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Imagem 7" descr="Forma&#10;&#10;Descrição gerada automaticamente com confiança média">
            <a:extLst>
              <a:ext uri="{FF2B5EF4-FFF2-40B4-BE49-F238E27FC236}">
                <a16:creationId xmlns:a16="http://schemas.microsoft.com/office/drawing/2014/main" id="{3D93085B-B81F-5C41-BC2C-3F8B9F9C41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112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4139AB-9AC2-9441-995C-A0134BEC1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731D51C-B3A1-6843-99D3-115447C446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72740C1-451A-D148-B3BA-5CA35628E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E59F5-E9BB-224E-B244-0961A765854F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2E34860-066F-994A-836F-77BCA6A35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2992101-1A4A-6749-8C15-A2C15DCC6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CDF2E-D794-594A-B9CB-A519307443D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0142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EBE978D-E90B-7040-ACD8-EB345FBCD8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EA6C019-B4BB-DD48-A478-C1533B8833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F2E2140-2B09-A44E-A8F2-AE2B8D308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E59F5-E9BB-224E-B244-0961A765854F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7E9CA9E-3485-B84A-BDDE-0C7B8463A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9AC397D-7565-7B41-9179-B306862FC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CDF2E-D794-594A-B9CB-A519307443D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48515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3325464-520F-1347-A68C-3D1F595F4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E59F5-E9BB-224E-B244-0961A765854F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B338715-AB98-CE4F-8C68-71363987D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09C60F6-5992-8044-83EB-864AAFA55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CDF2E-D794-594A-B9CB-A519307443D8}" type="slidenum">
              <a:rPr lang="pt-BR" smtClean="0"/>
              <a:t>‹nº›</a:t>
            </a:fld>
            <a:endParaRPr lang="pt-BR"/>
          </a:p>
        </p:txBody>
      </p:sp>
      <p:pic>
        <p:nvPicPr>
          <p:cNvPr id="10" name="Imagem 9" descr="Tela de celular com texto preto sobre fundo branco&#10;&#10;Descrição gerada automaticamente">
            <a:extLst>
              <a:ext uri="{FF2B5EF4-FFF2-40B4-BE49-F238E27FC236}">
                <a16:creationId xmlns:a16="http://schemas.microsoft.com/office/drawing/2014/main" id="{01289742-BA3A-664E-BD87-E264DC28DE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5491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2EBD4B-D286-E94E-AF66-2838284344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58E78A2-9097-0A4A-86EB-C9C94D7D4E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26EF057-A22E-124F-B773-6B634D6A7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D76A9-D645-3F48-B936-29B6742AF5D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C05837F-196C-1749-9E9D-08D9AC896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7AA90F1-0A93-3740-9189-5971D50DD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899C4-8BCE-F749-8C6A-E065F84A46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5139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822C20-7A09-F548-8456-315475CDD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2EC7631-18A9-8742-9FD5-11C0A3837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B52D2FA-13F5-FD4A-970F-52BE657C5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D76A9-D645-3F48-B936-29B6742AF5D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4760E0-E214-144E-B8CE-B463251CC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47E01B3-FFD0-1248-A942-432D1D385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899C4-8BCE-F749-8C6A-E065F84A46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80660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9A9D2-6C47-FB40-BCAE-7933136CA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141D534-E52F-4045-A7F8-B0F515D02C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924369F-4C8F-A84D-A971-6F6BB87AA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D76A9-D645-3F48-B936-29B6742AF5D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6050D3D-3DDD-E445-B8BE-57A3A2A6B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3B8D970-B741-A245-9AAE-012B57E4F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899C4-8BCE-F749-8C6A-E065F84A46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48868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03FC56-0F41-4340-A829-CB3D90AD8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8303A7A-99EE-5A4C-BD28-74DB4B20CB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F17DD36-247F-C54D-B1EC-329244DF7B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F09F9C7-B86B-DB49-A6B1-0EEB66157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D76A9-D645-3F48-B936-29B6742AF5D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59D4BA5-AC60-F748-AA73-EC0634508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BAD3EAC-6B89-3D40-9CFD-6023A56BA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899C4-8BCE-F749-8C6A-E065F84A46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3758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D5DFE2-CA79-E24E-89FE-252D9DB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7560668-CADB-384E-AD29-C2A0A7F3F1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1F48824-593A-E84E-B566-003C264FE4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41FCCCA-C3B3-3A45-BD1E-8E34FDBF1D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EC8FC19-616D-0A43-A92C-0125627032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8BBF6CD8-D8E4-234C-9826-4766E7E3A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D76A9-D645-3F48-B936-29B6742AF5D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E62C37DE-7801-304D-A6C6-BCF51D8F9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812B9786-4EA1-664B-8886-354568C75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899C4-8BCE-F749-8C6A-E065F84A46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70943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E31DC2-08EA-EF49-AC97-FF7C97BD5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ED61539-B2BF-1246-AF3E-14C0062FF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D76A9-D645-3F48-B936-29B6742AF5D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B60029D-2408-FF4E-B99A-DB28D5E4F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0297E615-C736-AF4F-A211-406DDC9BA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899C4-8BCE-F749-8C6A-E065F84A46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45768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2C37964C-C4EB-E246-BFF4-38E4D8688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D76A9-D645-3F48-B936-29B6742AF5D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00BB3F4-1B9F-E749-9CCD-F9859DF5E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517F78E-9252-024D-B530-AD2F2B371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899C4-8BCE-F749-8C6A-E065F84A46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5772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757192-9BC2-BA4E-BDC1-38DF7E277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529C583-6466-214E-9CC5-D0CCB7D9BA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7872B52-5D0A-F343-BE1A-EAF02962D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E59F5-E9BB-224E-B244-0961A765854F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F990FCC-71B4-334C-BB12-E5804A240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E987F7B-68D5-6445-AB92-5AB51FA9B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CDF2E-D794-594A-B9CB-A519307443D8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Imagem 7" descr="Padrão do plano de fundo&#10;&#10;Descrição gerada automaticamente">
            <a:extLst>
              <a:ext uri="{FF2B5EF4-FFF2-40B4-BE49-F238E27FC236}">
                <a16:creationId xmlns:a16="http://schemas.microsoft.com/office/drawing/2014/main" id="{3DD02F3D-5FC3-5F4C-83C4-2AF5C780A6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1963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65A49B-F6AF-944F-AEDD-C776886F8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6A64ACF-94FD-024F-8122-AA921108DB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F3BC0F5-5CBD-C04C-BCAE-EEBDA89417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DF01809-1660-4C45-BF92-0EE5E13F6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D76A9-D645-3F48-B936-29B6742AF5D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BF0D361-E162-494A-AF78-7F9833FE1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5A259B3-98E7-8C4A-B47F-E86BB63BB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899C4-8BCE-F749-8C6A-E065F84A46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2088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D677E6-1639-7746-846D-5B2E56FA1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21D190AC-CD21-5E45-9A96-8A46F086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8CCCDD4-9FDF-9E40-B4DA-ED2263D04D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C7013DA-2B11-FB42-A64D-7CEE0CD8B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D76A9-D645-3F48-B936-29B6742AF5D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AAE15FD-B32C-1640-B353-7E06BC8C0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FC2D2E0-154E-5543-BE8A-60B289A85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899C4-8BCE-F749-8C6A-E065F84A46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85616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CF8F8D-CC62-5048-9A33-35EFB95CF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F9E1407-DD0E-0F4F-B3BF-4EB371F0B6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3FCA8EB-1B20-3E41-8CD2-2EFB6792E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D76A9-D645-3F48-B936-29B6742AF5D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00C563-3463-174E-B5DB-737A36B36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E60F3CC-85C0-B847-86E6-6A17AC2E4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899C4-8BCE-F749-8C6A-E065F84A46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66601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6FF2835-F8F6-CE40-9908-A7ACCA6519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752C610-6B5C-6146-B3A7-A8D6430D01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53F0A84-64E1-4A4B-8521-04D3CAE52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D76A9-D645-3F48-B936-29B6742AF5D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B9C363E-5BF9-104C-925E-2FFBF0624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65E0F0D-EFEF-F744-811A-777758F72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899C4-8BCE-F749-8C6A-E065F84A46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6847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1275DC-2046-9D4F-A919-4CCE0F21F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7BAC093-387F-F54A-A0FC-8F34E0A45D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1C1DF98-0F37-7D48-AE5F-15841B9EF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E59F5-E9BB-224E-B244-0961A765854F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C1AB519-845F-C441-9F59-CF822F06D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C0AF09A-DB0E-7C42-98D8-88A3C4BA8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CDF2E-D794-594A-B9CB-A519307443D8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Imagem 7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B4C77353-E040-3544-8A98-B61A1B9085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536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E8B845-8959-E540-A7E2-7F6CB08A5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A31F871-7197-F841-A690-9947CB3B07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799F849-652E-0B46-834E-AEDE07E503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3325464-520F-1347-A68C-3D1F595F4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E59F5-E9BB-224E-B244-0961A765854F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B338715-AB98-CE4F-8C68-71363987D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09C60F6-5992-8044-83EB-864AAFA55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CDF2E-D794-594A-B9CB-A519307443D8}" type="slidenum">
              <a:rPr lang="pt-BR" smtClean="0"/>
              <a:t>‹nº›</a:t>
            </a:fld>
            <a:endParaRPr lang="pt-BR"/>
          </a:p>
        </p:txBody>
      </p:sp>
      <p:pic>
        <p:nvPicPr>
          <p:cNvPr id="9" name="Imagem 8" descr="Uma imagem contendo Forma&#10;&#10;Descrição gerada automaticamente">
            <a:extLst>
              <a:ext uri="{FF2B5EF4-FFF2-40B4-BE49-F238E27FC236}">
                <a16:creationId xmlns:a16="http://schemas.microsoft.com/office/drawing/2014/main" id="{DF75ACC8-310B-F64B-ADA1-3D88E2CFE9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960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C3DC84-8F6E-BF4C-837C-A11F53FB9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FA456F4-85FB-4643-826F-F8BFCF33A0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2C8789D-6960-5A42-A011-107238A7C1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CC51548F-B1D1-BB4D-8DB7-5679DC5ED4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7F0CEE27-5CC7-A54C-8679-2E5B2117C8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523A9B6-8A4D-0942-9E42-B55770E17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E59F5-E9BB-224E-B244-0961A765854F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51384929-64C9-2C41-A6E9-655303D7B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527C9E94-9FD7-D145-8896-4371E2753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CDF2E-D794-594A-B9CB-A519307443D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382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B10584-6207-3B44-A6D9-E7333B7AB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14ACB59B-C946-524B-96EB-6A8852DDB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E59F5-E9BB-224E-B244-0961A765854F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61D7D3E-2646-0A4C-A474-DCDC437EC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F0407F7-EC1C-A541-8F72-88001763E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CDF2E-D794-594A-B9CB-A519307443D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0464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ADCA69-6C7C-AF44-9E6C-33628B4B0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E59F5-E9BB-224E-B244-0961A765854F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7360170-1DBC-954B-8543-BC0E8E980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3899EF2-7E24-1E4D-8999-ADE45F7B4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CDF2E-D794-594A-B9CB-A519307443D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8468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7C58C1-566B-9141-BCE5-1C66FB710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DEB9B76-8172-254D-968D-72350B8021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7450057-30D9-B747-A4EF-C378EBDB45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53D5FD3-4016-1640-A01B-4FDDF9AE2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E59F5-E9BB-224E-B244-0961A765854F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96C3B72-803D-D747-BE33-0C5D95F1B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953A227-B903-6343-A8AC-E874AE5F5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CDF2E-D794-594A-B9CB-A519307443D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3420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6DB7B9-D260-9E4A-A0B2-A355AD958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3B8D940-F35C-6344-8B78-6E4BAF3705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487459B-AA4C-DE47-9B1B-64B87D77EF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500A0BC-3086-614E-893E-EB4650A3F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E59F5-E9BB-224E-B244-0961A765854F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BFABA11-CE8A-C04E-80B4-437803497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95EF7C2-DAB9-BA40-BC09-E8D18285F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CDF2E-D794-594A-B9CB-A519307443D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7783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644AD0A-113A-6841-A82E-C250675DA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8AD740E-0A5D-2041-84C2-649EC3B252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D1A6D03-382B-0C42-A950-C757E92E15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FE59F5-E9BB-224E-B244-0961A765854F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37606FF-0132-494C-B02A-94E9ED42BA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149D701-80EC-6545-BCEA-15B28A6EFC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CDF2E-D794-594A-B9CB-A519307443D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6216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9C750CE-ACB2-6E42-B4D4-88EF9653A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685A978-6689-CE4A-8AAE-93B4D6D9F7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371CB12-8D72-4648-9448-762724FAC7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D76A9-D645-3F48-B936-29B6742AF5D0}" type="datetimeFigureOut">
              <a:rPr lang="pt-BR" smtClean="0"/>
              <a:t>26/08/2026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3ABA76F-E09A-C04C-AD0F-7E76BC605F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B550DB3-576A-464E-B1F0-CE54154CC0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F899C4-8BCE-F749-8C6A-E065F84A46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8597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87CB3B-0E5F-4F4B-83B7-1F635DB159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8889" y="1696098"/>
            <a:ext cx="10260563" cy="3465804"/>
          </a:xfrm>
        </p:spPr>
        <p:txBody>
          <a:bodyPr>
            <a:normAutofit fontScale="90000"/>
          </a:bodyPr>
          <a:lstStyle/>
          <a:p>
            <a:pPr algn="l"/>
            <a:r>
              <a:rPr lang="pt-BR" b="1" dirty="0">
                <a:solidFill>
                  <a:srgbClr val="E2B025"/>
                </a:solidFill>
                <a:latin typeface="Myriad Pro" panose="020B0503030403020204" pitchFamily="34" charset="0"/>
              </a:rPr>
              <a:t>Reforma Tributária no Simples Nacional</a:t>
            </a:r>
            <a:br>
              <a:rPr lang="pt-BR" b="1" dirty="0">
                <a:solidFill>
                  <a:srgbClr val="E2B025"/>
                </a:solidFill>
                <a:latin typeface="Myriad Pro" panose="020B0503030403020204" pitchFamily="34" charset="0"/>
              </a:rPr>
            </a:br>
            <a:br>
              <a:rPr lang="pt-BR" b="1" dirty="0">
                <a:solidFill>
                  <a:srgbClr val="E2B025"/>
                </a:solidFill>
                <a:latin typeface="Myriad Pro" panose="020B0503030403020204" pitchFamily="34" charset="0"/>
              </a:rPr>
            </a:br>
            <a:br>
              <a:rPr lang="pt-BR" b="1" dirty="0">
                <a:solidFill>
                  <a:srgbClr val="E2B025"/>
                </a:solidFill>
                <a:latin typeface="Myriad Pro" panose="020B0503030403020204" pitchFamily="34" charset="0"/>
              </a:rPr>
            </a:br>
            <a:r>
              <a:rPr lang="pt-BR" sz="3300" b="1" dirty="0">
                <a:latin typeface="Myriad Pro" panose="020B0503030403020204" pitchFamily="34" charset="0"/>
              </a:rPr>
              <a:t>Adriano de Figueiredo Ferreira</a:t>
            </a:r>
          </a:p>
        </p:txBody>
      </p:sp>
    </p:spTree>
    <p:extLst>
      <p:ext uri="{BB962C8B-B14F-4D97-AF65-F5344CB8AC3E}">
        <p14:creationId xmlns:p14="http://schemas.microsoft.com/office/powerpoint/2010/main" val="3508826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46AAC6F1-A90F-3711-5647-A61C3121ECB9}"/>
              </a:ext>
            </a:extLst>
          </p:cNvPr>
          <p:cNvSpPr/>
          <p:nvPr/>
        </p:nvSpPr>
        <p:spPr>
          <a:xfrm>
            <a:off x="1010403" y="1456521"/>
            <a:ext cx="10280449" cy="56545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2200" b="1" u="sng" dirty="0">
                <a:solidFill>
                  <a:srgbClr val="000000"/>
                </a:solidFill>
                <a:latin typeface="Poppins" panose="00000500000000000000" pitchFamily="2" charset="0"/>
              </a:rPr>
              <a:t>SIMPLES PURO: IBS/CBS por dentro</a:t>
            </a:r>
          </a:p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Tx/>
              <a:buChar char="-"/>
            </a:pPr>
            <a:r>
              <a:rPr lang="pt-BR" sz="2200" dirty="0">
                <a:solidFill>
                  <a:srgbClr val="000000"/>
                </a:solidFill>
                <a:latin typeface="Poppins" panose="00000500000000000000" pitchFamily="2" charset="0"/>
              </a:rPr>
              <a:t>Não gera crédito integral para o cliente;</a:t>
            </a:r>
          </a:p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Tx/>
              <a:buChar char="-"/>
            </a:pPr>
            <a:r>
              <a:rPr lang="pt-BR" sz="2200" dirty="0">
                <a:solidFill>
                  <a:srgbClr val="000000"/>
                </a:solidFill>
                <a:latin typeface="Poppins" panose="00000500000000000000" pitchFamily="2" charset="0"/>
              </a:rPr>
              <a:t>Menor complexidade tributária;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2200" dirty="0">
                <a:solidFill>
                  <a:srgbClr val="000000"/>
                </a:solidFill>
                <a:latin typeface="Poppins" panose="00000500000000000000" pitchFamily="2" charset="0"/>
              </a:rPr>
              <a:t>- Recomendado para vendas a consumidor final ou </a:t>
            </a:r>
            <a:r>
              <a:rPr lang="pt-BR" sz="2200" dirty="0" err="1">
                <a:solidFill>
                  <a:srgbClr val="000000"/>
                </a:solidFill>
                <a:latin typeface="Poppins" panose="00000500000000000000" pitchFamily="2" charset="0"/>
              </a:rPr>
              <a:t>CNPJs</a:t>
            </a:r>
            <a:r>
              <a:rPr lang="pt-BR" sz="2200" dirty="0">
                <a:solidFill>
                  <a:srgbClr val="000000"/>
                </a:solidFill>
                <a:latin typeface="Poppins" panose="00000500000000000000" pitchFamily="2" charset="0"/>
              </a:rPr>
              <a:t> isentos do IBS/CBS;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pt-BR" sz="2200" dirty="0">
              <a:solidFill>
                <a:srgbClr val="000000"/>
              </a:solidFill>
              <a:latin typeface="Poppins" panose="00000500000000000000" pitchFamily="2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2200" b="1" u="sng" dirty="0">
                <a:solidFill>
                  <a:srgbClr val="000000"/>
                </a:solidFill>
                <a:latin typeface="Poppins" panose="00000500000000000000" pitchFamily="2" charset="0"/>
              </a:rPr>
              <a:t>REGIME REGULAR (SIMPLES HIBRIDO): IBS/CBS por fora</a:t>
            </a:r>
          </a:p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Tx/>
              <a:buChar char="-"/>
            </a:pPr>
            <a:r>
              <a:rPr lang="pt-BR" sz="2200" dirty="0">
                <a:solidFill>
                  <a:srgbClr val="000000"/>
                </a:solidFill>
                <a:latin typeface="Poppins" panose="00000500000000000000" pitchFamily="2" charset="0"/>
              </a:rPr>
              <a:t>Gera crédito integral para o cliente;</a:t>
            </a:r>
          </a:p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Tx/>
              <a:buChar char="-"/>
            </a:pPr>
            <a:r>
              <a:rPr lang="pt-BR" sz="2200" dirty="0">
                <a:solidFill>
                  <a:srgbClr val="000000"/>
                </a:solidFill>
                <a:latin typeface="Poppins" panose="00000500000000000000" pitchFamily="2" charset="0"/>
              </a:rPr>
              <a:t>Maior complexidade tributária;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2200" dirty="0">
                <a:solidFill>
                  <a:srgbClr val="000000"/>
                </a:solidFill>
                <a:latin typeface="Poppins" panose="00000500000000000000" pitchFamily="2" charset="0"/>
              </a:rPr>
              <a:t>- Recomendado para vendas entre empresas (B2B), desde que o cliente recolha o IBS/CBS pelo regime regular;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pt-BR" sz="2200" dirty="0">
              <a:latin typeface="Arial" charset="0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0968F8B4-8A8A-3FF3-B8F9-9040451A7941}"/>
              </a:ext>
            </a:extLst>
          </p:cNvPr>
          <p:cNvSpPr/>
          <p:nvPr/>
        </p:nvSpPr>
        <p:spPr>
          <a:xfrm>
            <a:off x="1010403" y="250958"/>
            <a:ext cx="908775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400" b="1" dirty="0">
                <a:solidFill>
                  <a:srgbClr val="E2B025"/>
                </a:solidFill>
                <a:latin typeface="Myriad Pro" panose="020B0503030403020204" pitchFamily="34" charset="0"/>
              </a:rPr>
              <a:t>Decisão para 2027</a:t>
            </a:r>
            <a:endParaRPr lang="pt-BR" sz="4400" dirty="0"/>
          </a:p>
        </p:txBody>
      </p:sp>
    </p:spTree>
    <p:extLst>
      <p:ext uri="{BB962C8B-B14F-4D97-AF65-F5344CB8AC3E}">
        <p14:creationId xmlns:p14="http://schemas.microsoft.com/office/powerpoint/2010/main" val="13064512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alão de Fala: Retângulo 12">
            <a:extLst>
              <a:ext uri="{FF2B5EF4-FFF2-40B4-BE49-F238E27FC236}">
                <a16:creationId xmlns:a16="http://schemas.microsoft.com/office/drawing/2014/main" id="{1F0F6268-EECA-865E-B497-30E13152BB1F}"/>
              </a:ext>
            </a:extLst>
          </p:cNvPr>
          <p:cNvSpPr/>
          <p:nvPr/>
        </p:nvSpPr>
        <p:spPr>
          <a:xfrm>
            <a:off x="7207962" y="1287621"/>
            <a:ext cx="3191070" cy="1323725"/>
          </a:xfrm>
          <a:prstGeom prst="wedgeRectCallout">
            <a:avLst>
              <a:gd name="adj1" fmla="val -79830"/>
              <a:gd name="adj2" fmla="val 72824"/>
            </a:avLst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Crédito que o cliente aproveita (15,60% do valor do SN, de acordo com o % de repartição dos tributos do SN)</a:t>
            </a:r>
          </a:p>
        </p:txBody>
      </p:sp>
      <p:sp>
        <p:nvSpPr>
          <p:cNvPr id="14" name="Balão de Fala: Retângulo 13">
            <a:extLst>
              <a:ext uri="{FF2B5EF4-FFF2-40B4-BE49-F238E27FC236}">
                <a16:creationId xmlns:a16="http://schemas.microsoft.com/office/drawing/2014/main" id="{51E43D7E-A88F-CA10-5291-0D2CB52B222B}"/>
              </a:ext>
            </a:extLst>
          </p:cNvPr>
          <p:cNvSpPr/>
          <p:nvPr/>
        </p:nvSpPr>
        <p:spPr>
          <a:xfrm>
            <a:off x="7016620" y="4405899"/>
            <a:ext cx="3191070" cy="763264"/>
          </a:xfrm>
          <a:prstGeom prst="wedgeRectCallout">
            <a:avLst>
              <a:gd name="adj1" fmla="val -72519"/>
              <a:gd name="adj2" fmla="val 109673"/>
            </a:avLst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Crédito que o cliente aproveita (9,21% do faturamento)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49B19539-55DA-3BF1-B139-E2E60CE8CC4F}"/>
              </a:ext>
            </a:extLst>
          </p:cNvPr>
          <p:cNvSpPr/>
          <p:nvPr/>
        </p:nvSpPr>
        <p:spPr>
          <a:xfrm>
            <a:off x="1010403" y="250958"/>
            <a:ext cx="908775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400" b="1" dirty="0">
                <a:solidFill>
                  <a:srgbClr val="E2B025"/>
                </a:solidFill>
                <a:latin typeface="Myriad Pro" panose="020B0503030403020204" pitchFamily="34" charset="0"/>
              </a:rPr>
              <a:t>Decisão para 2027</a:t>
            </a:r>
            <a:endParaRPr lang="pt-BR" sz="4400" dirty="0"/>
          </a:p>
        </p:txBody>
      </p:sp>
      <p:sp>
        <p:nvSpPr>
          <p:cNvPr id="3" name="Balão de Fala: Retângulo 2">
            <a:extLst>
              <a:ext uri="{FF2B5EF4-FFF2-40B4-BE49-F238E27FC236}">
                <a16:creationId xmlns:a16="http://schemas.microsoft.com/office/drawing/2014/main" id="{84ACF7F1-FDA8-D04F-A0A5-30B0854140CC}"/>
              </a:ext>
            </a:extLst>
          </p:cNvPr>
          <p:cNvSpPr/>
          <p:nvPr/>
        </p:nvSpPr>
        <p:spPr>
          <a:xfrm>
            <a:off x="7008510" y="6175989"/>
            <a:ext cx="2937926" cy="587137"/>
          </a:xfrm>
          <a:prstGeom prst="wedgeRectCallout">
            <a:avLst>
              <a:gd name="adj1" fmla="val -76321"/>
              <a:gd name="adj2" fmla="val 25659"/>
            </a:avLst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36,95%</a:t>
            </a:r>
            <a:r>
              <a:rPr lang="pt-B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de aumento da carga tributária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46ABC575-C70C-93FA-E3B5-5065460544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640" y="1020399"/>
            <a:ext cx="5214193" cy="574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8049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B6C33CE8-8931-B47E-1231-9D8D3DE6D3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708" y="2239347"/>
            <a:ext cx="6804459" cy="1775639"/>
          </a:xfrm>
          <a:prstGeom prst="rect">
            <a:avLst/>
          </a:prstGeom>
        </p:spPr>
      </p:pic>
      <p:sp>
        <p:nvSpPr>
          <p:cNvPr id="6" name="Balão de Fala: Retângulo 5">
            <a:extLst>
              <a:ext uri="{FF2B5EF4-FFF2-40B4-BE49-F238E27FC236}">
                <a16:creationId xmlns:a16="http://schemas.microsoft.com/office/drawing/2014/main" id="{6D7F828B-1EDD-A07B-7034-E0C474D0799C}"/>
              </a:ext>
            </a:extLst>
          </p:cNvPr>
          <p:cNvSpPr/>
          <p:nvPr/>
        </p:nvSpPr>
        <p:spPr>
          <a:xfrm>
            <a:off x="8089644" y="2059860"/>
            <a:ext cx="3191070" cy="1063690"/>
          </a:xfrm>
          <a:prstGeom prst="wedgeRectCallout">
            <a:avLst>
              <a:gd name="adj1" fmla="val -72227"/>
              <a:gd name="adj2" fmla="val 51975"/>
            </a:avLst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15,6% da alíquota efetiva do SN: 2,18712%</a:t>
            </a:r>
            <a:endParaRPr lang="pt-BR" dirty="0"/>
          </a:p>
        </p:txBody>
      </p:sp>
      <p:sp>
        <p:nvSpPr>
          <p:cNvPr id="7" name="Balão de Fala: Retângulo 6">
            <a:extLst>
              <a:ext uri="{FF2B5EF4-FFF2-40B4-BE49-F238E27FC236}">
                <a16:creationId xmlns:a16="http://schemas.microsoft.com/office/drawing/2014/main" id="{F0F46376-F38B-4982-28F3-45EAF0D45173}"/>
              </a:ext>
            </a:extLst>
          </p:cNvPr>
          <p:cNvSpPr/>
          <p:nvPr/>
        </p:nvSpPr>
        <p:spPr>
          <a:xfrm>
            <a:off x="8089644" y="3275950"/>
            <a:ext cx="3191070" cy="1063690"/>
          </a:xfrm>
          <a:prstGeom prst="wedgeRectCallout">
            <a:avLst>
              <a:gd name="adj1" fmla="val -70473"/>
              <a:gd name="adj2" fmla="val -28727"/>
            </a:avLst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9,21% sobre o valor do serviço</a:t>
            </a:r>
            <a:endParaRPr lang="pt-BR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D4504FF9-66B3-2EA6-AD03-EA8881B97765}"/>
              </a:ext>
            </a:extLst>
          </p:cNvPr>
          <p:cNvSpPr/>
          <p:nvPr/>
        </p:nvSpPr>
        <p:spPr>
          <a:xfrm>
            <a:off x="1010403" y="250958"/>
            <a:ext cx="908775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400" b="1" dirty="0">
                <a:solidFill>
                  <a:srgbClr val="E2B025"/>
                </a:solidFill>
                <a:latin typeface="Myriad Pro" panose="020B0503030403020204" pitchFamily="34" charset="0"/>
              </a:rPr>
              <a:t>Decisão para 2027</a:t>
            </a:r>
            <a:endParaRPr lang="pt-BR" sz="4400" dirty="0"/>
          </a:p>
        </p:txBody>
      </p:sp>
    </p:spTree>
    <p:extLst>
      <p:ext uri="{BB962C8B-B14F-4D97-AF65-F5344CB8AC3E}">
        <p14:creationId xmlns:p14="http://schemas.microsoft.com/office/powerpoint/2010/main" val="38495704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918E5EFF-7EAD-456D-890A-095E0ED9298B}"/>
              </a:ext>
            </a:extLst>
          </p:cNvPr>
          <p:cNvSpPr/>
          <p:nvPr/>
        </p:nvSpPr>
        <p:spPr>
          <a:xfrm>
            <a:off x="1080374" y="6333808"/>
            <a:ext cx="38891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chemeClr val="bg1"/>
                </a:solidFill>
                <a:latin typeface="Myriad Pro" panose="020B0503030403020204" pitchFamily="34" charset="0"/>
              </a:rPr>
              <a:t>adriano@realassessoria.com.br</a:t>
            </a:r>
          </a:p>
        </p:txBody>
      </p:sp>
    </p:spTree>
    <p:extLst>
      <p:ext uri="{BB962C8B-B14F-4D97-AF65-F5344CB8AC3E}">
        <p14:creationId xmlns:p14="http://schemas.microsoft.com/office/powerpoint/2010/main" val="2865770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B6A4B4AB-E6C0-DF4D-9487-679D9D3C15C0}"/>
              </a:ext>
            </a:extLst>
          </p:cNvPr>
          <p:cNvSpPr/>
          <p:nvPr/>
        </p:nvSpPr>
        <p:spPr>
          <a:xfrm>
            <a:off x="963752" y="185643"/>
            <a:ext cx="908775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400" b="1" dirty="0">
                <a:solidFill>
                  <a:srgbClr val="E2B025"/>
                </a:solidFill>
                <a:latin typeface="Myriad Pro" panose="020B0503030403020204" pitchFamily="34" charset="0"/>
              </a:rPr>
              <a:t>Conceitos</a:t>
            </a:r>
            <a:endParaRPr lang="pt-BR" sz="440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BBFDC5B2-0BFC-4180-BE20-AE7300B790E9}"/>
              </a:ext>
            </a:extLst>
          </p:cNvPr>
          <p:cNvSpPr/>
          <p:nvPr/>
        </p:nvSpPr>
        <p:spPr>
          <a:xfrm>
            <a:off x="1010403" y="1148599"/>
            <a:ext cx="1028044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r>
              <a:rPr lang="pt-BR" sz="1800" b="1" i="0" u="none" strike="noStrike" baseline="0" dirty="0">
                <a:solidFill>
                  <a:srgbClr val="000000"/>
                </a:solidFill>
                <a:latin typeface="Poppins Medium" panose="020B0502040204020203" pitchFamily="2" charset="0"/>
              </a:rPr>
              <a:t>Contribuição sobre Bens e Serviços (CBS) e </a:t>
            </a:r>
            <a:r>
              <a:rPr lang="pt-BR" sz="1800" b="1" i="0" u="none" strike="noStrike" baseline="0" dirty="0">
                <a:solidFill>
                  <a:srgbClr val="000000"/>
                </a:solidFill>
                <a:latin typeface="Poppins Medium" panose="00000600000000000000" pitchFamily="2" charset="0"/>
              </a:rPr>
              <a:t>Imposto sobre Bens e Serviços (IBS)</a:t>
            </a:r>
          </a:p>
          <a:p>
            <a:pPr algn="just" eaLnBrk="1" hangingPunct="1">
              <a:defRPr/>
            </a:pPr>
            <a:endParaRPr lang="pt-BR" dirty="0">
              <a:solidFill>
                <a:srgbClr val="000000"/>
              </a:solidFill>
              <a:latin typeface="Poppins Medium" panose="020B0502040204020203" pitchFamily="2" charset="0"/>
            </a:endParaRPr>
          </a:p>
          <a:p>
            <a:pPr algn="just" eaLnBrk="1" hangingPunct="1">
              <a:defRPr/>
            </a:pPr>
            <a:r>
              <a:rPr lang="pt-BR" sz="1800" b="0" i="0" u="none" strike="noStrike" baseline="0" dirty="0">
                <a:solidFill>
                  <a:srgbClr val="000000"/>
                </a:solidFill>
                <a:latin typeface="Poppins" panose="00000500000000000000" pitchFamily="2" charset="0"/>
              </a:rPr>
              <a:t>São impostos sobre o valor agregado, aplicados em todas as etapas da cadeia produtiva. O IBS substituirá o ICMS e o ISS, enquanto a CBS substituirá o PIS e o </a:t>
            </a:r>
            <a:r>
              <a:rPr lang="pt-BR" sz="1800" b="0" i="0" u="none" strike="noStrike" baseline="0" dirty="0" err="1">
                <a:solidFill>
                  <a:srgbClr val="000000"/>
                </a:solidFill>
                <a:latin typeface="Poppins" panose="00000500000000000000" pitchFamily="2" charset="0"/>
              </a:rPr>
              <a:t>Cofins</a:t>
            </a:r>
            <a:r>
              <a:rPr lang="pt-BR" sz="1800" b="0" i="0" u="none" strike="noStrike" baseline="0" dirty="0">
                <a:solidFill>
                  <a:srgbClr val="000000"/>
                </a:solidFill>
                <a:latin typeface="Poppins" panose="00000500000000000000" pitchFamily="2" charset="0"/>
              </a:rPr>
              <a:t>, além do IOF sobre operações de seguro e o IPI em determinados casos. </a:t>
            </a:r>
          </a:p>
          <a:p>
            <a:pPr algn="just" eaLnBrk="1" hangingPunct="1">
              <a:defRPr/>
            </a:pPr>
            <a:endParaRPr lang="pt-BR" dirty="0">
              <a:solidFill>
                <a:srgbClr val="000000"/>
              </a:solidFill>
              <a:latin typeface="Poppins" panose="00000500000000000000" pitchFamily="2" charset="0"/>
            </a:endParaRPr>
          </a:p>
          <a:p>
            <a:pPr algn="just" eaLnBrk="1" hangingPunct="1">
              <a:defRPr/>
            </a:pPr>
            <a:r>
              <a:rPr lang="pt-BR" sz="1800" b="0" i="0" u="none" strike="noStrike" baseline="0" dirty="0">
                <a:solidFill>
                  <a:srgbClr val="000000"/>
                </a:solidFill>
                <a:latin typeface="Poppins" panose="00000500000000000000" pitchFamily="2" charset="0"/>
              </a:rPr>
              <a:t>As alíquotas previstas são de </a:t>
            </a:r>
            <a:r>
              <a:rPr lang="pt-BR" sz="1800" b="1" i="0" u="none" strike="noStrike" baseline="0" dirty="0">
                <a:solidFill>
                  <a:srgbClr val="000000"/>
                </a:solidFill>
                <a:latin typeface="Poppins" panose="00000500000000000000" pitchFamily="2" charset="0"/>
              </a:rPr>
              <a:t>9,21%</a:t>
            </a:r>
            <a:r>
              <a:rPr lang="pt-BR" sz="1800" b="0" i="0" u="none" strike="noStrike" baseline="0" dirty="0">
                <a:solidFill>
                  <a:srgbClr val="000000"/>
                </a:solidFill>
                <a:latin typeface="Poppins" panose="00000500000000000000" pitchFamily="2" charset="0"/>
              </a:rPr>
              <a:t> para a CBS e </a:t>
            </a:r>
            <a:r>
              <a:rPr lang="pt-BR" sz="1800" b="1" i="0" u="none" strike="noStrike" baseline="0" dirty="0">
                <a:solidFill>
                  <a:srgbClr val="000000"/>
                </a:solidFill>
                <a:latin typeface="Poppins" panose="00000500000000000000" pitchFamily="2" charset="0"/>
              </a:rPr>
              <a:t>18,70%</a:t>
            </a:r>
            <a:r>
              <a:rPr lang="pt-BR" sz="1800" b="0" i="0" u="none" strike="noStrike" baseline="0" dirty="0">
                <a:solidFill>
                  <a:srgbClr val="000000"/>
                </a:solidFill>
                <a:latin typeface="Poppins" panose="00000500000000000000" pitchFamily="2" charset="0"/>
              </a:rPr>
              <a:t> para o IBS. </a:t>
            </a:r>
          </a:p>
          <a:p>
            <a:pPr algn="just" eaLnBrk="1" hangingPunct="1">
              <a:defRPr/>
            </a:pPr>
            <a:endParaRPr lang="pt-BR" sz="1800" b="0" i="0" u="none" strike="noStrike" baseline="0" dirty="0">
              <a:solidFill>
                <a:srgbClr val="000000"/>
              </a:solidFill>
              <a:latin typeface="Poppins" panose="00000500000000000000" pitchFamily="2" charset="0"/>
            </a:endParaRPr>
          </a:p>
          <a:p>
            <a:pPr algn="just" eaLnBrk="1" hangingPunct="1">
              <a:defRPr/>
            </a:pPr>
            <a:r>
              <a:rPr lang="pt-BR" dirty="0">
                <a:solidFill>
                  <a:srgbClr val="000000"/>
                </a:solidFill>
                <a:latin typeface="Poppins" panose="00000500000000000000" pitchFamily="2" charset="0"/>
              </a:rPr>
              <a:t>Em 1º de janeiro de 2027, a CBS entra em vigor pleno, substituindo o PIS e a </a:t>
            </a:r>
            <a:r>
              <a:rPr lang="pt-BR" dirty="0" err="1">
                <a:solidFill>
                  <a:srgbClr val="000000"/>
                </a:solidFill>
                <a:latin typeface="Poppins" panose="00000500000000000000" pitchFamily="2" charset="0"/>
              </a:rPr>
              <a:t>Cofins</a:t>
            </a:r>
            <a:r>
              <a:rPr lang="pt-BR" dirty="0">
                <a:solidFill>
                  <a:srgbClr val="000000"/>
                </a:solidFill>
                <a:latin typeface="Poppins" panose="00000500000000000000" pitchFamily="2" charset="0"/>
              </a:rPr>
              <a:t>.</a:t>
            </a:r>
          </a:p>
          <a:p>
            <a:pPr algn="just" eaLnBrk="1" hangingPunct="1">
              <a:defRPr/>
            </a:pPr>
            <a:endParaRPr lang="pt-BR" dirty="0">
              <a:solidFill>
                <a:srgbClr val="000000"/>
              </a:solidFill>
              <a:latin typeface="Poppins" panose="00000500000000000000" pitchFamily="2" charset="0"/>
            </a:endParaRPr>
          </a:p>
          <a:p>
            <a:pPr algn="just">
              <a:defRPr/>
            </a:pPr>
            <a:r>
              <a:rPr lang="pt-BR" dirty="0">
                <a:solidFill>
                  <a:srgbClr val="000000"/>
                </a:solidFill>
                <a:latin typeface="Poppins" panose="00000500000000000000" pitchFamily="2" charset="0"/>
              </a:rPr>
              <a:t>O IBS seguirá em fase de teste com alíquota de 0,1%, enquanto ICMS e ISS se mantêm ao longo de 2027 e 2028.</a:t>
            </a:r>
          </a:p>
          <a:p>
            <a:pPr algn="just">
              <a:defRPr/>
            </a:pPr>
            <a:endParaRPr lang="pt-BR" dirty="0">
              <a:solidFill>
                <a:srgbClr val="000000"/>
              </a:solidFill>
              <a:latin typeface="Poppins" panose="00000500000000000000" pitchFamily="2" charset="0"/>
            </a:endParaRPr>
          </a:p>
          <a:p>
            <a:pPr algn="just">
              <a:defRPr/>
            </a:pPr>
            <a:r>
              <a:rPr lang="pt-BR" sz="1800" b="0" i="0" u="none" strike="noStrike" baseline="0" dirty="0">
                <a:solidFill>
                  <a:srgbClr val="000000"/>
                </a:solidFill>
                <a:latin typeface="Poppins" panose="00000500000000000000" pitchFamily="2" charset="0"/>
              </a:rPr>
              <a:t>Entre 2029 e 2032, a transição se concentrará na migração do ICMS e ISS para o IBS, com um aumento gradual da alíquota do IBS e uma redução gradual das alíquotas do ICMS e ISS.</a:t>
            </a:r>
            <a:endParaRPr lang="pt-BR" dirty="0">
              <a:solidFill>
                <a:srgbClr val="000000"/>
              </a:solidFill>
              <a:latin typeface="Poppins" panose="00000500000000000000" pitchFamily="2" charset="0"/>
            </a:endParaRPr>
          </a:p>
          <a:p>
            <a:pPr algn="just" eaLnBrk="1" hangingPunct="1">
              <a:defRPr/>
            </a:pPr>
            <a:endParaRPr lang="pt-BR" dirty="0">
              <a:solidFill>
                <a:srgbClr val="000000"/>
              </a:solidFill>
              <a:latin typeface="Poppins" panose="00000500000000000000" pitchFamily="2" charset="0"/>
            </a:endParaRPr>
          </a:p>
          <a:p>
            <a:pPr algn="just">
              <a:defRPr/>
            </a:pPr>
            <a:r>
              <a:rPr lang="pt-BR" dirty="0">
                <a:solidFill>
                  <a:srgbClr val="000000"/>
                </a:solidFill>
                <a:latin typeface="Poppins" panose="00000500000000000000" pitchFamily="2" charset="0"/>
              </a:rPr>
              <a:t>A não-cumulatividade passa a ser plena. Isso significa que as empresas poderão aproveitar créditos sobre praticamente qualquer aquisição de bens (inclusive imobilizado) e serviços (exceto em casos restritos previstos em lei).</a:t>
            </a:r>
          </a:p>
        </p:txBody>
      </p:sp>
    </p:spTree>
    <p:extLst>
      <p:ext uri="{BB962C8B-B14F-4D97-AF65-F5344CB8AC3E}">
        <p14:creationId xmlns:p14="http://schemas.microsoft.com/office/powerpoint/2010/main" val="2440916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B6A4B4AB-E6C0-DF4D-9487-679D9D3C15C0}"/>
              </a:ext>
            </a:extLst>
          </p:cNvPr>
          <p:cNvSpPr/>
          <p:nvPr/>
        </p:nvSpPr>
        <p:spPr>
          <a:xfrm>
            <a:off x="1010403" y="241619"/>
            <a:ext cx="908775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400" b="1" dirty="0">
                <a:solidFill>
                  <a:srgbClr val="E2B025"/>
                </a:solidFill>
                <a:latin typeface="Myriad Pro" panose="020B0503030403020204" pitchFamily="34" charset="0"/>
              </a:rPr>
              <a:t>Alterações no SN para 2027</a:t>
            </a:r>
          </a:p>
          <a:p>
            <a:r>
              <a:rPr lang="pt-BR" sz="2000" b="1" i="0" cap="all" dirty="0">
                <a:effectLst/>
                <a:latin typeface="Open Sans" panose="020B0606030504020204" pitchFamily="34" charset="0"/>
              </a:rPr>
              <a:t>Resolução CGSN nº 190, de 4 de agosto de 2026</a:t>
            </a:r>
            <a:endParaRPr lang="pt-BR" sz="2000" b="1" dirty="0">
              <a:latin typeface="Myriad Pro" panose="020B0503030403020204" pitchFamily="34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46AAC6F1-A90F-3711-5647-A61C3121ECB9}"/>
              </a:ext>
            </a:extLst>
          </p:cNvPr>
          <p:cNvSpPr/>
          <p:nvPr/>
        </p:nvSpPr>
        <p:spPr>
          <a:xfrm>
            <a:off x="1010403" y="1661780"/>
            <a:ext cx="10280449" cy="4972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15000"/>
              </a:lnSpc>
              <a:spcAft>
                <a:spcPts val="800"/>
              </a:spcAft>
              <a:buAutoNum type="arabicParenR"/>
            </a:pPr>
            <a:r>
              <a:rPr lang="pt-BR" sz="2200" b="1" dirty="0">
                <a:solidFill>
                  <a:srgbClr val="000000"/>
                </a:solidFill>
                <a:latin typeface="Poppins" panose="00000500000000000000" pitchFamily="2" charset="0"/>
              </a:rPr>
              <a:t>Extinção do Regime de Caixa:</a:t>
            </a:r>
            <a:r>
              <a:rPr lang="pt-BR" sz="2200" dirty="0">
                <a:solidFill>
                  <a:srgbClr val="000000"/>
                </a:solidFill>
                <a:latin typeface="Poppins" panose="00000500000000000000" pitchFamily="2" charset="0"/>
              </a:rPr>
              <a:t> estabelecendo que a receita será considerada auferida no momento do faturamento da operação. Considera-se faturamento a emissão de documento fiscal.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2200" b="1" dirty="0">
                <a:solidFill>
                  <a:srgbClr val="000000"/>
                </a:solidFill>
                <a:latin typeface="Poppins" panose="00000500000000000000" pitchFamily="2" charset="0"/>
              </a:rPr>
              <a:t>2) Composição da Receita Bruta</a:t>
            </a:r>
            <a:r>
              <a:rPr lang="pt-BR" sz="2200" dirty="0">
                <a:solidFill>
                  <a:srgbClr val="000000"/>
                </a:solidFill>
                <a:latin typeface="Poppins" panose="00000500000000000000" pitchFamily="2" charset="0"/>
              </a:rPr>
              <a:t>: 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2200" dirty="0">
                <a:solidFill>
                  <a:srgbClr val="000000"/>
                </a:solidFill>
                <a:latin typeface="Poppins" panose="00000500000000000000" pitchFamily="2" charset="0"/>
              </a:rPr>
              <a:t> - passam a compor a base os juros, multas, acréscimos e encargos;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2200" dirty="0">
                <a:solidFill>
                  <a:srgbClr val="000000"/>
                </a:solidFill>
                <a:latin typeface="Poppins" panose="00000500000000000000" pitchFamily="2" charset="0"/>
              </a:rPr>
              <a:t> – saem da base o IBS e a CBS do regime regular e as gorjetas repassadas;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2200" b="1" dirty="0">
                <a:solidFill>
                  <a:srgbClr val="000000"/>
                </a:solidFill>
                <a:latin typeface="Poppins" panose="00000500000000000000" pitchFamily="2" charset="0"/>
              </a:rPr>
              <a:t>3) RBT12 recua 1 mês</a:t>
            </a:r>
            <a:r>
              <a:rPr lang="pt-BR" sz="2200" dirty="0">
                <a:solidFill>
                  <a:srgbClr val="000000"/>
                </a:solidFill>
                <a:latin typeface="Poppins" panose="00000500000000000000" pitchFamily="2" charset="0"/>
              </a:rPr>
              <a:t>: passa a ser os 12 meses antecedentes ao mês anterior ao da apuração. A mesma sistemática vale para o fator r.</a:t>
            </a:r>
          </a:p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Tx/>
              <a:buChar char="-"/>
            </a:pPr>
            <a:r>
              <a:rPr lang="pt-BR" sz="2200" dirty="0">
                <a:solidFill>
                  <a:srgbClr val="000000"/>
                </a:solidFill>
                <a:latin typeface="Poppins" panose="00000500000000000000" pitchFamily="2" charset="0"/>
              </a:rPr>
              <a:t>Apuração: Jan/27: RBT12 de Dez/25 a </a:t>
            </a:r>
            <a:r>
              <a:rPr lang="pt-BR" sz="2200" dirty="0" err="1">
                <a:solidFill>
                  <a:srgbClr val="000000"/>
                </a:solidFill>
                <a:latin typeface="Poppins" panose="00000500000000000000" pitchFamily="2" charset="0"/>
              </a:rPr>
              <a:t>Nov</a:t>
            </a:r>
            <a:r>
              <a:rPr lang="pt-BR" sz="2200" dirty="0">
                <a:solidFill>
                  <a:srgbClr val="000000"/>
                </a:solidFill>
                <a:latin typeface="Poppins" panose="00000500000000000000" pitchFamily="2" charset="0"/>
              </a:rPr>
              <a:t>/26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2200" dirty="0">
                <a:solidFill>
                  <a:srgbClr val="000000"/>
                </a:solidFill>
                <a:latin typeface="Poppins" panose="00000500000000000000" pitchFamily="2" charset="0"/>
              </a:rPr>
              <a:t>                          </a:t>
            </a:r>
            <a:r>
              <a:rPr lang="pt-BR" sz="2200" dirty="0" err="1">
                <a:solidFill>
                  <a:srgbClr val="000000"/>
                </a:solidFill>
                <a:latin typeface="Poppins" panose="00000500000000000000" pitchFamily="2" charset="0"/>
              </a:rPr>
              <a:t>Fev</a:t>
            </a:r>
            <a:r>
              <a:rPr lang="pt-BR" sz="2200" dirty="0">
                <a:solidFill>
                  <a:srgbClr val="000000"/>
                </a:solidFill>
                <a:latin typeface="Poppins" panose="00000500000000000000" pitchFamily="2" charset="0"/>
              </a:rPr>
              <a:t>/27: RBT12 de Jan/26 a Dez/26</a:t>
            </a:r>
          </a:p>
        </p:txBody>
      </p:sp>
    </p:spTree>
    <p:extLst>
      <p:ext uri="{BB962C8B-B14F-4D97-AF65-F5344CB8AC3E}">
        <p14:creationId xmlns:p14="http://schemas.microsoft.com/office/powerpoint/2010/main" val="1562360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46AAC6F1-A90F-3711-5647-A61C3121ECB9}"/>
              </a:ext>
            </a:extLst>
          </p:cNvPr>
          <p:cNvSpPr/>
          <p:nvPr/>
        </p:nvSpPr>
        <p:spPr>
          <a:xfrm>
            <a:off x="1010403" y="1633786"/>
            <a:ext cx="10280449" cy="4767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2200" b="1" dirty="0">
                <a:solidFill>
                  <a:srgbClr val="000000"/>
                </a:solidFill>
                <a:latin typeface="Poppins" panose="00000500000000000000" pitchFamily="2" charset="0"/>
              </a:rPr>
              <a:t>4) Início de atividade</a:t>
            </a:r>
            <a:r>
              <a:rPr lang="pt-BR" sz="2200" dirty="0">
                <a:solidFill>
                  <a:srgbClr val="000000"/>
                </a:solidFill>
                <a:latin typeface="Poppins" panose="00000500000000000000" pitchFamily="2" charset="0"/>
              </a:rPr>
              <a:t>: 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2200" dirty="0">
                <a:solidFill>
                  <a:srgbClr val="000000"/>
                </a:solidFill>
                <a:latin typeface="Poppins" panose="00000500000000000000" pitchFamily="2" charset="0"/>
              </a:rPr>
              <a:t>- o cálculo dos tributos no regime unificado será realizado pelas alíquotas previstas na primeira faixa das tabelas dos Anexos I a V para o primeiro e o segundo mês de atividade;</a:t>
            </a:r>
            <a:endParaRPr lang="pt-BR" sz="2200" dirty="0">
              <a:latin typeface="Arial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Tx/>
              <a:buChar char="-"/>
            </a:pPr>
            <a:r>
              <a:rPr lang="pt-BR" sz="2200" dirty="0">
                <a:solidFill>
                  <a:srgbClr val="000000"/>
                </a:solidFill>
                <a:latin typeface="Poppins" panose="00000500000000000000" pitchFamily="2" charset="0"/>
              </a:rPr>
              <a:t>No cálculo do Fator “r”, referente aos dois primeiros meses de início de atividade, será considerado o percentual de 28%, assim a receita será tributada pelo Anexo III.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2200" b="1" dirty="0">
                <a:solidFill>
                  <a:srgbClr val="000000"/>
                </a:solidFill>
                <a:latin typeface="Poppins" panose="00000500000000000000" pitchFamily="2" charset="0"/>
              </a:rPr>
              <a:t>5) Período de opção semestral pelo Regime Regular</a:t>
            </a:r>
            <a:r>
              <a:rPr lang="pt-BR" sz="2200" dirty="0">
                <a:solidFill>
                  <a:srgbClr val="000000"/>
                </a:solidFill>
                <a:latin typeface="Poppins" panose="00000500000000000000" pitchFamily="2" charset="0"/>
              </a:rPr>
              <a:t>: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2200" dirty="0">
                <a:solidFill>
                  <a:srgbClr val="000000"/>
                </a:solidFill>
                <a:latin typeface="Poppins" panose="00000500000000000000" pitchFamily="2" charset="0"/>
              </a:rPr>
              <a:t>- no 1° semestre, o período para opção será de 1° a 30 de setembro do ano-calendário imediatamente anterior, podendo a opção ser renunciada até 30.11 do ano-calendário da solicitação; 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20741932-EDA6-4B7B-14D4-E7FDEE58AC6D}"/>
              </a:ext>
            </a:extLst>
          </p:cNvPr>
          <p:cNvSpPr/>
          <p:nvPr/>
        </p:nvSpPr>
        <p:spPr>
          <a:xfrm>
            <a:off x="1010403" y="241619"/>
            <a:ext cx="908775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400" b="1" dirty="0">
                <a:solidFill>
                  <a:srgbClr val="E2B025"/>
                </a:solidFill>
                <a:latin typeface="Myriad Pro" panose="020B0503030403020204" pitchFamily="34" charset="0"/>
              </a:rPr>
              <a:t>Alterações no SN para 2027</a:t>
            </a:r>
          </a:p>
          <a:p>
            <a:r>
              <a:rPr lang="pt-BR" sz="2000" b="1" i="0" cap="all" dirty="0">
                <a:effectLst/>
                <a:latin typeface="Open Sans" panose="020B0606030504020204" pitchFamily="34" charset="0"/>
              </a:rPr>
              <a:t>Resolução CGSN nº 190, de 4 de agosto de 2026</a:t>
            </a:r>
            <a:endParaRPr lang="pt-BR" sz="2000" b="1" dirty="0"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4968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46AAC6F1-A90F-3711-5647-A61C3121ECB9}"/>
              </a:ext>
            </a:extLst>
          </p:cNvPr>
          <p:cNvSpPr/>
          <p:nvPr/>
        </p:nvSpPr>
        <p:spPr>
          <a:xfrm>
            <a:off x="1010403" y="1680447"/>
            <a:ext cx="10280449" cy="5039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Tx/>
              <a:buChar char="-"/>
            </a:pPr>
            <a:r>
              <a:rPr lang="pt-BR" sz="2200" dirty="0">
                <a:solidFill>
                  <a:srgbClr val="000000"/>
                </a:solidFill>
                <a:latin typeface="Poppins" panose="00000500000000000000" pitchFamily="2" charset="0"/>
              </a:rPr>
              <a:t>no 2° semestre, o período para opção será de 1° a 31 de março do ano-calendário corrente, podendo a opção ser renunciada até 31.05 do ano calendário da solicitação.</a:t>
            </a:r>
          </a:p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Tx/>
              <a:buChar char="-"/>
            </a:pPr>
            <a:endParaRPr lang="pt-BR" sz="1000" dirty="0">
              <a:solidFill>
                <a:srgbClr val="000000"/>
              </a:solidFill>
              <a:latin typeface="Poppins" panose="00000500000000000000" pitchFamily="2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2200" b="1" dirty="0">
                <a:solidFill>
                  <a:srgbClr val="000000"/>
                </a:solidFill>
                <a:latin typeface="Poppins" panose="00000500000000000000" pitchFamily="2" charset="0"/>
              </a:rPr>
              <a:t>6) DEFIS deixa de existir</a:t>
            </a:r>
            <a:r>
              <a:rPr lang="pt-BR" sz="2200" dirty="0">
                <a:solidFill>
                  <a:srgbClr val="000000"/>
                </a:solidFill>
                <a:latin typeface="Poppins" panose="00000500000000000000" pitchFamily="2" charset="0"/>
              </a:rPr>
              <a:t>: as informações passarão a ser informadas no PGDAS-D de janeiro a março.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pt-BR" sz="1000" dirty="0">
              <a:solidFill>
                <a:srgbClr val="000000"/>
              </a:solidFill>
              <a:latin typeface="Poppins" panose="00000500000000000000" pitchFamily="2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2200" b="1" dirty="0">
                <a:solidFill>
                  <a:srgbClr val="000000"/>
                </a:solidFill>
                <a:latin typeface="Poppins" panose="00000500000000000000" pitchFamily="2" charset="0"/>
              </a:rPr>
              <a:t>7) PGDAS </a:t>
            </a:r>
            <a:r>
              <a:rPr lang="pt-BR" sz="2200" b="1" dirty="0" err="1">
                <a:solidFill>
                  <a:srgbClr val="000000"/>
                </a:solidFill>
                <a:latin typeface="Poppins" panose="00000500000000000000" pitchFamily="2" charset="0"/>
              </a:rPr>
              <a:t>Pré</a:t>
            </a:r>
            <a:r>
              <a:rPr lang="pt-BR" sz="2200" b="1" dirty="0">
                <a:solidFill>
                  <a:srgbClr val="000000"/>
                </a:solidFill>
                <a:latin typeface="Poppins" panose="00000500000000000000" pitchFamily="2" charset="0"/>
              </a:rPr>
              <a:t>-Preenchido</a:t>
            </a:r>
            <a:r>
              <a:rPr lang="pt-BR" sz="2200" dirty="0">
                <a:solidFill>
                  <a:srgbClr val="000000"/>
                </a:solidFill>
                <a:latin typeface="Poppins" panose="00000500000000000000" pitchFamily="2" charset="0"/>
              </a:rPr>
              <a:t>: </a:t>
            </a:r>
          </a:p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Tx/>
              <a:buChar char="-"/>
            </a:pPr>
            <a:r>
              <a:rPr lang="pt-BR" sz="2200" dirty="0">
                <a:solidFill>
                  <a:srgbClr val="000000"/>
                </a:solidFill>
                <a:latin typeface="Poppins" panose="00000500000000000000" pitchFamily="2" charset="0"/>
              </a:rPr>
              <a:t>Receita poderá disponibilizar até o dia 10 do mês seguinte.</a:t>
            </a:r>
          </a:p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Tx/>
              <a:buChar char="-"/>
            </a:pPr>
            <a:r>
              <a:rPr lang="pt-BR" sz="2200" dirty="0">
                <a:solidFill>
                  <a:srgbClr val="000000"/>
                </a:solidFill>
                <a:latin typeface="Poppins" panose="00000500000000000000" pitchFamily="2" charset="0"/>
              </a:rPr>
              <a:t>A disponibilização poderá ser gradual.</a:t>
            </a:r>
          </a:p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Tx/>
              <a:buChar char="-"/>
            </a:pPr>
            <a:r>
              <a:rPr lang="pt-BR" sz="2200" dirty="0">
                <a:solidFill>
                  <a:srgbClr val="000000"/>
                </a:solidFill>
                <a:latin typeface="Poppins" panose="00000500000000000000" pitchFamily="2" charset="0"/>
              </a:rPr>
              <a:t>A nota fiscal eletrônica representa a própria escrituração fiscal, tem caráter declaratório e constitui confissão do valor devido.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183123C4-7C81-975A-7CB4-F62DA8D51529}"/>
              </a:ext>
            </a:extLst>
          </p:cNvPr>
          <p:cNvSpPr/>
          <p:nvPr/>
        </p:nvSpPr>
        <p:spPr>
          <a:xfrm>
            <a:off x="1010403" y="241619"/>
            <a:ext cx="908775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400" b="1" dirty="0">
                <a:solidFill>
                  <a:srgbClr val="E2B025"/>
                </a:solidFill>
                <a:latin typeface="Myriad Pro" panose="020B0503030403020204" pitchFamily="34" charset="0"/>
              </a:rPr>
              <a:t>Alterações no SN para 2027</a:t>
            </a:r>
          </a:p>
          <a:p>
            <a:r>
              <a:rPr lang="pt-BR" sz="2000" b="1" i="0" cap="all" dirty="0">
                <a:effectLst/>
                <a:latin typeface="Open Sans" panose="020B0606030504020204" pitchFamily="34" charset="0"/>
              </a:rPr>
              <a:t>Resolução CGSN nº 190, de 4 de agosto de 2026</a:t>
            </a:r>
            <a:endParaRPr lang="pt-BR" sz="2000" b="1" dirty="0"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571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46AAC6F1-A90F-3711-5647-A61C3121ECB9}"/>
              </a:ext>
            </a:extLst>
          </p:cNvPr>
          <p:cNvSpPr/>
          <p:nvPr/>
        </p:nvSpPr>
        <p:spPr>
          <a:xfrm>
            <a:off x="1010403" y="1904380"/>
            <a:ext cx="10280449" cy="35990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2200" b="1" dirty="0">
                <a:solidFill>
                  <a:srgbClr val="000000"/>
                </a:solidFill>
                <a:latin typeface="Poppins" panose="00000500000000000000" pitchFamily="2" charset="0"/>
              </a:rPr>
              <a:t>8) NFS-e Padrão Nacional</a:t>
            </a:r>
            <a:r>
              <a:rPr lang="pt-BR" sz="2200" dirty="0">
                <a:solidFill>
                  <a:srgbClr val="000000"/>
                </a:solidFill>
                <a:latin typeface="Poppins" panose="00000500000000000000" pitchFamily="2" charset="0"/>
              </a:rPr>
              <a:t>: ME e EPP prestadores de serviços optantes pelo Simples Nacional deverão emitir NFS-e pelo Portal Nacional a partir de 01/11/2026. </a:t>
            </a:r>
            <a:r>
              <a:rPr lang="pt-BR" sz="1400" dirty="0">
                <a:solidFill>
                  <a:srgbClr val="000000"/>
                </a:solidFill>
                <a:latin typeface="Poppins" panose="00000500000000000000" pitchFamily="2" charset="0"/>
              </a:rPr>
              <a:t>(</a:t>
            </a:r>
            <a:r>
              <a:rPr lang="pt-BR" sz="1400" i="1" dirty="0">
                <a:solidFill>
                  <a:srgbClr val="000000"/>
                </a:solidFill>
                <a:latin typeface="Poppins" panose="00000500000000000000" pitchFamily="2" charset="0"/>
              </a:rPr>
              <a:t>Resolução 191 do CGSN</a:t>
            </a:r>
            <a:r>
              <a:rPr lang="pt-BR" sz="1400" dirty="0">
                <a:solidFill>
                  <a:srgbClr val="000000"/>
                </a:solidFill>
                <a:latin typeface="Poppins" panose="00000500000000000000" pitchFamily="2" charset="0"/>
              </a:rPr>
              <a:t>)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pt-BR" sz="2200" dirty="0">
              <a:solidFill>
                <a:srgbClr val="000000"/>
              </a:solidFill>
              <a:latin typeface="Poppins" panose="00000500000000000000" pitchFamily="2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2200" b="1" dirty="0">
                <a:solidFill>
                  <a:srgbClr val="000000"/>
                </a:solidFill>
                <a:latin typeface="Poppins" panose="00000500000000000000" pitchFamily="2" charset="0"/>
              </a:rPr>
              <a:t>9) MEI deverá emitir Notas Fiscais</a:t>
            </a:r>
            <a:r>
              <a:rPr lang="pt-BR" sz="2200" dirty="0">
                <a:solidFill>
                  <a:srgbClr val="000000"/>
                </a:solidFill>
                <a:latin typeface="Poppins" panose="00000500000000000000" pitchFamily="2" charset="0"/>
              </a:rPr>
              <a:t>: O MEI deverá emitir os documentos fiscais nas vendas e nas prestações de serviços realizadas.</a:t>
            </a:r>
          </a:p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Tx/>
              <a:buChar char="-"/>
            </a:pPr>
            <a:r>
              <a:rPr lang="pt-BR" sz="2200" dirty="0">
                <a:solidFill>
                  <a:srgbClr val="000000"/>
                </a:solidFill>
                <a:latin typeface="Poppins" panose="00000500000000000000" pitchFamily="2" charset="0"/>
              </a:rPr>
              <a:t>Atividades de Serviços: NFS-e Padrão Nacional</a:t>
            </a:r>
          </a:p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Tx/>
              <a:buChar char="-"/>
            </a:pPr>
            <a:r>
              <a:rPr lang="pt-BR" sz="2200" dirty="0">
                <a:solidFill>
                  <a:srgbClr val="000000"/>
                </a:solidFill>
                <a:latin typeface="Poppins" panose="00000500000000000000" pitchFamily="2" charset="0"/>
              </a:rPr>
              <a:t>Atividades de Comércio: Nota Fiscal Fácil (NFF)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5D35715A-98F9-6541-86FD-75A92465375A}"/>
              </a:ext>
            </a:extLst>
          </p:cNvPr>
          <p:cNvSpPr/>
          <p:nvPr/>
        </p:nvSpPr>
        <p:spPr>
          <a:xfrm>
            <a:off x="1010403" y="241619"/>
            <a:ext cx="908775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400" b="1" dirty="0">
                <a:solidFill>
                  <a:srgbClr val="E2B025"/>
                </a:solidFill>
                <a:latin typeface="Myriad Pro" panose="020B0503030403020204" pitchFamily="34" charset="0"/>
              </a:rPr>
              <a:t>Alterações no SN para 2027</a:t>
            </a:r>
          </a:p>
          <a:p>
            <a:r>
              <a:rPr lang="pt-BR" sz="2000" b="1" i="0" cap="all" dirty="0">
                <a:effectLst/>
                <a:latin typeface="Open Sans" panose="020B0606030504020204" pitchFamily="34" charset="0"/>
              </a:rPr>
              <a:t>Resolução CGSN nº 190, de 4 de agosto de 2026</a:t>
            </a:r>
            <a:endParaRPr lang="pt-BR" sz="2000" b="1" dirty="0"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3416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46AAC6F1-A90F-3711-5647-A61C3121ECB9}"/>
              </a:ext>
            </a:extLst>
          </p:cNvPr>
          <p:cNvSpPr/>
          <p:nvPr/>
        </p:nvSpPr>
        <p:spPr>
          <a:xfrm>
            <a:off x="1010403" y="1596469"/>
            <a:ext cx="10280449" cy="52590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2200" b="1" dirty="0">
                <a:solidFill>
                  <a:srgbClr val="000000"/>
                </a:solidFill>
                <a:latin typeface="Poppins" panose="00000500000000000000" pitchFamily="2" charset="0"/>
              </a:rPr>
              <a:t>10) Cronograma 2026/2027:</a:t>
            </a:r>
          </a:p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Tx/>
              <a:buChar char="-"/>
            </a:pPr>
            <a:r>
              <a:rPr lang="pt-BR" sz="2200" b="1" u="sng" dirty="0">
                <a:solidFill>
                  <a:srgbClr val="000000"/>
                </a:solidFill>
                <a:latin typeface="Poppins" panose="00000500000000000000" pitchFamily="2" charset="0"/>
              </a:rPr>
              <a:t>01 a 30/09/2026</a:t>
            </a:r>
            <a:r>
              <a:rPr lang="pt-BR" sz="2200" dirty="0">
                <a:solidFill>
                  <a:srgbClr val="000000"/>
                </a:solidFill>
                <a:latin typeface="Poppins" panose="00000500000000000000" pitchFamily="2" charset="0"/>
              </a:rPr>
              <a:t>: Opção pelo Regime Regular  de IBS e CBS para o 1º semestre de 2027 e opção pelo Simples Nacional para o ano de 2027 (que ainda não são optantes);</a:t>
            </a:r>
          </a:p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Tx/>
              <a:buChar char="-"/>
            </a:pPr>
            <a:r>
              <a:rPr lang="pt-BR" sz="2200" b="1" u="sng" dirty="0">
                <a:solidFill>
                  <a:srgbClr val="000000"/>
                </a:solidFill>
                <a:latin typeface="Poppins" panose="00000500000000000000" pitchFamily="2" charset="0"/>
              </a:rPr>
              <a:t>01/11/2026</a:t>
            </a:r>
            <a:r>
              <a:rPr lang="pt-BR" sz="2200" dirty="0">
                <a:solidFill>
                  <a:srgbClr val="000000"/>
                </a:solidFill>
                <a:latin typeface="Poppins" panose="00000500000000000000" pitchFamily="2" charset="0"/>
              </a:rPr>
              <a:t>: NFS-e padrão nacional obrigatória para ME/EPP prestador de serviço optante pelo Simples Nacional;</a:t>
            </a:r>
          </a:p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Tx/>
              <a:buChar char="-"/>
            </a:pPr>
            <a:r>
              <a:rPr lang="pt-BR" sz="2200" b="1" u="sng" dirty="0">
                <a:solidFill>
                  <a:srgbClr val="000000"/>
                </a:solidFill>
                <a:latin typeface="Poppins" panose="00000500000000000000" pitchFamily="2" charset="0"/>
              </a:rPr>
              <a:t>01 a 30/11/2026</a:t>
            </a:r>
            <a:r>
              <a:rPr lang="pt-BR" sz="2200" dirty="0">
                <a:solidFill>
                  <a:srgbClr val="000000"/>
                </a:solidFill>
                <a:latin typeface="Poppins" panose="00000500000000000000" pitchFamily="2" charset="0"/>
              </a:rPr>
              <a:t>: Prazo para cancelar a opção pelo Regime Regular (1º semestre/27) ou a opção pelo Simples Nacional (ano 2027);</a:t>
            </a:r>
          </a:p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Tx/>
              <a:buChar char="-"/>
            </a:pPr>
            <a:r>
              <a:rPr lang="pt-BR" sz="2200" b="1" u="sng" dirty="0">
                <a:solidFill>
                  <a:srgbClr val="000000"/>
                </a:solidFill>
                <a:latin typeface="Poppins" panose="00000500000000000000" pitchFamily="2" charset="0"/>
              </a:rPr>
              <a:t>20/12/2026</a:t>
            </a:r>
            <a:r>
              <a:rPr lang="pt-BR" sz="2200" dirty="0">
                <a:solidFill>
                  <a:srgbClr val="000000"/>
                </a:solidFill>
                <a:latin typeface="Poppins" panose="00000500000000000000" pitchFamily="2" charset="0"/>
              </a:rPr>
              <a:t>: Empresas que desejarem ingressar no Simples Nacional em 2027 deverão consolidar suas receitas de 2026 até o dia 20/12/26;</a:t>
            </a:r>
          </a:p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Tx/>
              <a:buChar char="-"/>
            </a:pPr>
            <a:r>
              <a:rPr lang="pt-BR" sz="2200" b="1" u="sng" dirty="0">
                <a:solidFill>
                  <a:srgbClr val="000000"/>
                </a:solidFill>
                <a:latin typeface="Poppins" panose="00000500000000000000" pitchFamily="2" charset="0"/>
              </a:rPr>
              <a:t>01/03 a 31/03/2027</a:t>
            </a:r>
            <a:r>
              <a:rPr lang="pt-BR" sz="2200" dirty="0">
                <a:solidFill>
                  <a:srgbClr val="000000"/>
                </a:solidFill>
                <a:latin typeface="Poppins" panose="00000500000000000000" pitchFamily="2" charset="0"/>
              </a:rPr>
              <a:t>: Opção pelo Regime Regular  de IBS e CBS para o 2º semestre de 2027;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979602A1-D0D8-4F8D-C7EF-C76354243A48}"/>
              </a:ext>
            </a:extLst>
          </p:cNvPr>
          <p:cNvSpPr/>
          <p:nvPr/>
        </p:nvSpPr>
        <p:spPr>
          <a:xfrm>
            <a:off x="1010403" y="241619"/>
            <a:ext cx="908775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400" b="1" dirty="0">
                <a:solidFill>
                  <a:srgbClr val="E2B025"/>
                </a:solidFill>
                <a:latin typeface="Myriad Pro" panose="020B0503030403020204" pitchFamily="34" charset="0"/>
              </a:rPr>
              <a:t>Alterações no SN para 2027</a:t>
            </a:r>
          </a:p>
          <a:p>
            <a:r>
              <a:rPr lang="pt-BR" sz="2000" b="1" i="0" cap="all" dirty="0">
                <a:effectLst/>
                <a:latin typeface="Open Sans" panose="020B0606030504020204" pitchFamily="34" charset="0"/>
              </a:rPr>
              <a:t>Resolução CGSN nº 190, de 4 de agosto de 2026</a:t>
            </a:r>
            <a:endParaRPr lang="pt-BR" sz="2000" b="1" dirty="0"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2789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46AAC6F1-A90F-3711-5647-A61C3121ECB9}"/>
              </a:ext>
            </a:extLst>
          </p:cNvPr>
          <p:cNvSpPr/>
          <p:nvPr/>
        </p:nvSpPr>
        <p:spPr>
          <a:xfrm>
            <a:off x="1010403" y="1624459"/>
            <a:ext cx="10280449" cy="4892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sz="2200" b="1" dirty="0">
                <a:solidFill>
                  <a:srgbClr val="000000"/>
                </a:solidFill>
                <a:latin typeface="Poppins" panose="00000500000000000000" pitchFamily="2" charset="0"/>
              </a:rPr>
              <a:t>11) Manutenção da escolha</a:t>
            </a:r>
            <a:r>
              <a:rPr lang="pt-BR" sz="2200" dirty="0">
                <a:solidFill>
                  <a:srgbClr val="000000"/>
                </a:solidFill>
                <a:latin typeface="Poppins" panose="00000500000000000000" pitchFamily="2" charset="0"/>
              </a:rPr>
              <a:t>: uma vez feita a opção pelo regime regular do IBS e da CBS, a ausência de renúncia nos períodos seguintes implicará a sua continuidade.</a:t>
            </a:r>
          </a:p>
          <a:p>
            <a:pPr algn="just" fontAlgn="base"/>
            <a:endParaRPr lang="pt-BR" sz="2200" dirty="0">
              <a:solidFill>
                <a:srgbClr val="000000"/>
              </a:solidFill>
              <a:latin typeface="Poppins" panose="00000500000000000000" pitchFamily="2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pt-BR" sz="2200" b="1" dirty="0">
              <a:solidFill>
                <a:srgbClr val="000000"/>
              </a:solidFill>
              <a:latin typeface="Poppins" panose="00000500000000000000" pitchFamily="2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2200" b="1" dirty="0">
                <a:solidFill>
                  <a:srgbClr val="000000"/>
                </a:solidFill>
                <a:latin typeface="Poppins" panose="00000500000000000000" pitchFamily="2" charset="0"/>
              </a:rPr>
              <a:t>12) Quem já está no Simples Nacional precisa fazer algo?</a:t>
            </a: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pt-BR" sz="2200" dirty="0">
                <a:solidFill>
                  <a:srgbClr val="000000"/>
                </a:solidFill>
                <a:latin typeface="Poppins" panose="00000500000000000000" pitchFamily="2" charset="0"/>
              </a:rPr>
              <a:t> Verifique sua situação fiscal: Acesse o Portal do Simples Nacional em setembro/2026 para consultar se a sua empresa não foi excluída para o ano de 2027 devido a débitos ou outras pendências.</a:t>
            </a:r>
          </a:p>
          <a:p>
            <a:pPr algn="just" fontAlgn="base">
              <a:buFont typeface="Arial" panose="020B0604020202020204" pitchFamily="34" charset="0"/>
              <a:buChar char="•"/>
            </a:pPr>
            <a:endParaRPr lang="pt-BR" sz="2200" dirty="0">
              <a:solidFill>
                <a:srgbClr val="000000"/>
              </a:solidFill>
              <a:latin typeface="Poppins" panose="00000500000000000000" pitchFamily="2" charset="0"/>
            </a:endParaRP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pt-BR" sz="2200" dirty="0">
                <a:solidFill>
                  <a:srgbClr val="000000"/>
                </a:solidFill>
                <a:latin typeface="Poppins" panose="00000500000000000000" pitchFamily="2" charset="0"/>
              </a:rPr>
              <a:t> Nova chance para a opção: Se constar a sua exclusão do Simples Nacional já em 2026 ou a partir de janeiro 2027, você poderá fazer uma nova opção no mês de setembro/2026.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193D16B4-7E07-8B01-AE9F-664C049A83DE}"/>
              </a:ext>
            </a:extLst>
          </p:cNvPr>
          <p:cNvSpPr/>
          <p:nvPr/>
        </p:nvSpPr>
        <p:spPr>
          <a:xfrm>
            <a:off x="1010403" y="241619"/>
            <a:ext cx="908775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400" b="1" dirty="0">
                <a:solidFill>
                  <a:srgbClr val="E2B025"/>
                </a:solidFill>
                <a:latin typeface="Myriad Pro" panose="020B0503030403020204" pitchFamily="34" charset="0"/>
              </a:rPr>
              <a:t>Alterações no SN para 2027</a:t>
            </a:r>
          </a:p>
          <a:p>
            <a:r>
              <a:rPr lang="pt-BR" sz="2000" b="1" i="0" cap="all" dirty="0">
                <a:effectLst/>
                <a:latin typeface="Open Sans" panose="020B0606030504020204" pitchFamily="34" charset="0"/>
              </a:rPr>
              <a:t>Resolução CGSN nº 190, de 4 de agosto de 2026</a:t>
            </a:r>
            <a:endParaRPr lang="pt-BR" sz="2000" b="1" dirty="0"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097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46AAC6F1-A90F-3711-5647-A61C3121ECB9}"/>
              </a:ext>
            </a:extLst>
          </p:cNvPr>
          <p:cNvSpPr/>
          <p:nvPr/>
        </p:nvSpPr>
        <p:spPr>
          <a:xfrm>
            <a:off x="1010403" y="1624459"/>
            <a:ext cx="1028044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buFont typeface="Arial" panose="020B0604020202020204" pitchFamily="34" charset="0"/>
              <a:buChar char="•"/>
            </a:pPr>
            <a:r>
              <a:rPr lang="pt-BR" sz="2200" dirty="0">
                <a:solidFill>
                  <a:srgbClr val="000000"/>
                </a:solidFill>
                <a:latin typeface="Poppins" panose="00000500000000000000" pitchFamily="2" charset="0"/>
              </a:rPr>
              <a:t> Decisão sobre IBS/CBS: Empresas do SN que não desejarem recolher o IBS/CSB “por fora” (Regime Regular) não precisam fazer nada.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193D16B4-7E07-8B01-AE9F-664C049A83DE}"/>
              </a:ext>
            </a:extLst>
          </p:cNvPr>
          <p:cNvSpPr/>
          <p:nvPr/>
        </p:nvSpPr>
        <p:spPr>
          <a:xfrm>
            <a:off x="1010403" y="241619"/>
            <a:ext cx="908775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400" b="1" dirty="0">
                <a:solidFill>
                  <a:srgbClr val="E2B025"/>
                </a:solidFill>
                <a:latin typeface="Myriad Pro" panose="020B0503030403020204" pitchFamily="34" charset="0"/>
              </a:rPr>
              <a:t>Alterações no SN para 2027</a:t>
            </a:r>
          </a:p>
          <a:p>
            <a:r>
              <a:rPr lang="pt-BR" sz="2000" b="1" i="0" cap="all" dirty="0">
                <a:effectLst/>
                <a:latin typeface="Open Sans" panose="020B0606030504020204" pitchFamily="34" charset="0"/>
              </a:rPr>
              <a:t>Resolução CGSN nº 190, de 4 de agosto de 2026</a:t>
            </a:r>
            <a:endParaRPr lang="pt-BR" sz="2000" b="1" dirty="0"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572873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7057</TotalTime>
  <Words>1175</Words>
  <Application>Microsoft Office PowerPoint</Application>
  <PresentationFormat>Widescreen</PresentationFormat>
  <Paragraphs>86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13</vt:i4>
      </vt:variant>
    </vt:vector>
  </HeadingPairs>
  <TitlesOfParts>
    <vt:vector size="22" baseType="lpstr">
      <vt:lpstr>Arial</vt:lpstr>
      <vt:lpstr>Calibri</vt:lpstr>
      <vt:lpstr>Calibri Light</vt:lpstr>
      <vt:lpstr>Myriad Pro</vt:lpstr>
      <vt:lpstr>Open Sans</vt:lpstr>
      <vt:lpstr>Poppins</vt:lpstr>
      <vt:lpstr>Poppins Medium</vt:lpstr>
      <vt:lpstr>Tema do Office</vt:lpstr>
      <vt:lpstr>Personalizar design</vt:lpstr>
      <vt:lpstr>Reforma Tributária no Simples Nacional   Adriano de Figueiredo Ferreira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Palestra</dc:title>
  <dc:creator>Cibele Lana</dc:creator>
  <cp:lastModifiedBy>Adriano Figueiredo</cp:lastModifiedBy>
  <cp:revision>115</cp:revision>
  <cp:lastPrinted>2026-08-26T13:34:19Z</cp:lastPrinted>
  <dcterms:created xsi:type="dcterms:W3CDTF">2021-04-22T20:12:07Z</dcterms:created>
  <dcterms:modified xsi:type="dcterms:W3CDTF">2026-08-26T13:45:43Z</dcterms:modified>
</cp:coreProperties>
</file>