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notesMasterIdLst>
    <p:notesMasterId r:id="rId5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19456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097280"/>
            <a:ext cx="8046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Pesquisa com associadas ACT!ON 2026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48640" y="1965960"/>
            <a:ext cx="7772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Apresentação executiva com tratamento gráfico de todas as questões da pesquisa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48640" y="2514600"/>
            <a:ext cx="69494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Gráficos organizados com foco em leitura executiva, números sobrepostos e ordenação do maior para o menor quando aplicável.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8641080" y="1051560"/>
            <a:ext cx="2834640" cy="1005840"/>
          </a:xfrm>
          <a:prstGeom prst="roundRect">
            <a:avLst>
              <a:gd name="adj" fmla="val 7273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869680" y="1307592"/>
            <a:ext cx="2377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52 respostas</a:t>
            </a:r>
            <a:endParaRPr lang="en-US" sz="2200" dirty="0"/>
          </a:p>
          <a:p>
            <a:pPr algn="ctr" indent="0" marL="0">
              <a:buNone/>
            </a:pPr>
            <a:r>
              <a:rPr lang="en-US" sz="22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44 questões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8640" y="370332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</a:rPr>
              <a:t>Estrutura do deck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" y="4069080"/>
            <a:ext cx="475488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" indent="-1905">
              <a:buSzPct val="100000"/>
              <a:buChar char="•"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Perfil das associadas</a:t>
            </a:r>
            <a:endParaRPr lang="en-US" sz="1700" dirty="0"/>
          </a:p>
          <a:p>
            <a:pPr marL="1905" indent="-1905">
              <a:buSzPct val="100000"/>
              <a:buChar char="•"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Talentos e formação</a:t>
            </a:r>
            <a:endParaRPr lang="en-US" sz="1700" dirty="0"/>
          </a:p>
          <a:p>
            <a:pPr marL="1905" indent="-1905">
              <a:buSzPct val="100000"/>
              <a:buChar char="•"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Eventos, feiras e networking</a:t>
            </a:r>
            <a:endParaRPr lang="en-US" sz="1700" dirty="0"/>
          </a:p>
          <a:p>
            <a:pPr marL="1905" indent="-1905">
              <a:buSzPct val="100000"/>
              <a:buChar char="•"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Avaliação da ACT!ON</a:t>
            </a:r>
            <a:endParaRPr lang="en-US" sz="1700" dirty="0"/>
          </a:p>
          <a:p>
            <a:pPr marL="1905" indent="-1905">
              <a:buSzPct val="100000"/>
              <a:buChar char="•"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Cidade da Inovação e posicionamento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548640" y="612648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 preparado a partir da planilha fornecida.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(34), seguida de “Concordo” (11).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(29), seguida de “Discordo” (10).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(32), seguida de “Concordo totalmente” (11).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(35), seguida de “Concordo totalmente” (11).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(38), seguida de “Concordo” (9).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(29), seguida de “Discordo totalmente” (13).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(30), seguida de “Concordo totalmente” (16).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(24), seguida de “Discordo” (24).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(28), seguida de “Discordo” (24).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(32), seguida de “Concordo” (19).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Resumo executivo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822960"/>
            <a:ext cx="5029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Principais sinais da pesquisa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11480" y="141732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76072" y="154533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Atuação predominante em software como produto (28) e desenvolvimento sob demanda (20).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45352" y="141732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09944" y="154533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base é majoritariamente de pequeno porte: De 10 a 49 empregados (24) e Até 9 empregados (20).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11480" y="269748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76072" y="282549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Há forte percepção de disputa por talentos: 'Concordo' em 32 respostas.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245352" y="269748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09944" y="282549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Captação de estagiários concentrada em IFES, UFES e faculdades locais.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11480" y="397764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76072" y="410565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Meetups e Vinho com TI têm avaliação favorável, com demanda por temas relevantes e networking útil.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45352" y="3977640"/>
            <a:ext cx="5532120" cy="1051560"/>
          </a:xfrm>
          <a:prstGeom prst="roundRect">
            <a:avLst>
              <a:gd name="adj" fmla="val 5217"/>
            </a:avLst>
          </a:prstGeom>
          <a:solidFill>
            <a:srgbClr val="F9FBFD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09944" y="4105656"/>
            <a:ext cx="5202936" cy="7955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Melhores avaliações: Atendimento ao associado (4.7) e Comunicação com o associado (4.3).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11480" y="5257800"/>
            <a:ext cx="11365992" cy="868680"/>
          </a:xfrm>
          <a:prstGeom prst="roundRect">
            <a:avLst>
              <a:gd name="adj" fmla="val 6316"/>
            </a:avLst>
          </a:prstGeom>
          <a:solidFill>
            <a:srgbClr val="F5FAFA"/>
          </a:solidFill>
          <a:ln w="12700">
            <a:solidFill>
              <a:srgbClr val="D9E2E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76072" y="5385816"/>
            <a:ext cx="11036808" cy="6126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NPS muito elevado: 79, com concentração de notas 10.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(41), seguida de “Concordo” (7).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Talentos e formação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(28), seguida de “Concordo” (22).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1965960"/>
            <a:ext cx="6858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Eventos, feiras e networking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49808" y="2761488"/>
            <a:ext cx="6217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Interesses de participação e prioridades temáticas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366760" y="1828800"/>
            <a:ext cx="2880360" cy="1051560"/>
          </a:xfrm>
          <a:prstGeom prst="roundRect">
            <a:avLst>
              <a:gd name="adj" fmla="val 6957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13648" y="219456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Questões 18–31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49808" y="42519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páginas a seguir apresentam o tratamento gráfico individual de cada pergunta deste bloco.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“IFES” (30), seguida de “UFES” (21).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19/44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“Act!on Experience” (25), seguida de “Não temos interesse em participar de feiras estaduais” (15).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“Não temos interesse em participar de feiras nacionais” (18), seguida de “Futurecom” (12).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21/44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“Florianópolis” (25), seguida de “Recife” (21).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22/44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“Outras respostas” (111), seguida de “Redes Neurais e Inteligência Artificial” (22).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23/44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 totalmente” (33), seguida de “Concordo” (15).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 totalmente” (29), seguida de “Concordo” (21).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1965960"/>
            <a:ext cx="6858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Perfil das associadas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49808" y="2761488"/>
            <a:ext cx="6217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Estrutura, porte e mercado de atuação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366760" y="1828800"/>
            <a:ext cx="2880360" cy="1051560"/>
          </a:xfrm>
          <a:prstGeom prst="roundRect">
            <a:avLst>
              <a:gd name="adj" fmla="val 6957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13648" y="219456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Questões 1–5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49808" y="42519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páginas a seguir apresentam o tratamento gráfico individual de cada pergunta deste bloco.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25/44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 totalmente” (24), seguida de “Concordo” (23).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26/44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“Concordo” (31), seguida de “Concordo totalmente” (13).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27/44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“Concordo totalmente” (25), seguida de “Concordo” (24).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28/44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“Discordo” (25), seguida de “Concordo” (15).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29/44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2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“Acho ótimo, para criar maior aproximação e interação das empresas de TI” (36), seguida de “Penso que é bom, mas não muito relevante” (12).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30/44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“Inteligência artificial” (36), seguida de “Formação de equipes, contratação de profissionais” (29).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Eventos, feiras e networking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31/44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“Realizar encontros de negócios com grandes empresas locais e setores empresariais” (38), seguida de “Realizar eventos para apoiar a realização de alianças estratégicas, como consórcios, fusões, SPE.” (24).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1965960"/>
            <a:ext cx="6858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Avaliação da ACT!ON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49808" y="2761488"/>
            <a:ext cx="6217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Percepção sobre serviços, benefícios e melhoria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366760" y="1828800"/>
            <a:ext cx="2880360" cy="1051560"/>
          </a:xfrm>
          <a:prstGeom prst="roundRect">
            <a:avLst>
              <a:gd name="adj" fmla="val 6957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13648" y="219456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Questões 32–39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49808" y="42519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páginas a seguir apresentam o tratamento gráfico individual de cada pergunta deste bloco.</a:t>
            </a:r>
            <a:endParaRPr 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32/44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5 (41 respostas). Média 4.7.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33/44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5 (28 respostas). Média 4.3.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Perfil das associadas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117" y="804672"/>
            <a:ext cx="8709007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“Desenvolvimento e licenciamento de software como produto” (28), seguida de “Desenvolvimento de sistemas por demanda” (20).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34/44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5 (25 respostas). Média 4.2.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35/44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5 (27 respostas). Média 4.2.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36/44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5 (18 respostas). Média 4.0.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37/44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3 (18 respostas). Média 3.4.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38/44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Predomínio da nota 3 (16 respostas). Média 3.4.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Avaliação da ACT!ON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39/44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3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Temas mais recorrentes: baixo conhecimento / divulgação insuficiente (8) e convênios: preço e divulgação (5).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1965960"/>
            <a:ext cx="6858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Cidade da Inovação e posicionamento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49808" y="2761488"/>
            <a:ext cx="6217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Intenção, espaço físico, aluguel e recomendação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366760" y="1828800"/>
            <a:ext cx="2880360" cy="1051560"/>
          </a:xfrm>
          <a:prstGeom prst="roundRect">
            <a:avLst>
              <a:gd name="adj" fmla="val 6957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13648" y="219456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Questões 40–44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49808" y="42519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páginas a seguir apresentam o tratamento gráfico individual de cada pergunta deste bloco.</a:t>
            </a:r>
            <a:endParaRPr lang="en-US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Cidade da Inovação e posicionamento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40/44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“Não nos interessa” (17), seguida de “Podemos analisar, mas existe a intenção” (17).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Cidade da Inovação e posicionamento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41/44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4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55" y="804672"/>
            <a:ext cx="9378930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“De 41 a 100 m2” (14), seguida de “Até 40 m2” (9).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Cidade da Inovação e posicionamento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42/44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4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55" y="804672"/>
            <a:ext cx="9378930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“De R$ 15,00 a R$ 20,00 por m2” (7), seguida de “De R$ 21,00 a R$ 25,00 por m2” (7).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Perfil das associadas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“De 10 a 49 empregados” (24), seguida de “Até 9 empregados” (20).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Cidade da Inovação e posicionamento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43/44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4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851518"/>
            <a:ext cx="11201400" cy="507266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 mais frequente: 10 (37 respostas). NPS = 79.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Cidade da Inovação e posicionamento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44/44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4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652" y="804672"/>
            <a:ext cx="10149935" cy="516636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Temas mais recorrentes: eventos mais práticos e orientados a negócio (7) e atuação institucional e agenda regulatória (5).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19456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23444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Encerramento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548640" y="1920240"/>
            <a:ext cx="6949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 deck reúne todas as questões tratadas graficamente para uso em reunião, conselho ou discussão executiva.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2514600"/>
            <a:ext cx="7132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quiser, no próximo passo eu também posso entregar uma versão mais enxuta, apenas com os principais insights e recomendações prioritárias.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8366760" y="1417320"/>
            <a:ext cx="2926080" cy="1920240"/>
          </a:xfrm>
          <a:prstGeom prst="roundRect">
            <a:avLst>
              <a:gd name="adj" fmla="val 3810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41080" y="1874520"/>
            <a:ext cx="23774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52 slides</a:t>
            </a:r>
            <a:endParaRPr lang="en-US" sz="2200" dirty="0"/>
          </a:p>
          <a:p>
            <a:pPr algn="ctr" indent="0" marL="0">
              <a:buNone/>
            </a:pPr>
            <a:r>
              <a:rPr lang="en-US" sz="22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prontos para apresentação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Perfil das associadas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“Até R$ 4,8 milhões (maior que R$ 360 mil)” (29), seguida de “Até R$ 20 milhões (maior que R$ 6 milhões)” (11).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Perfil das associadas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“Mercado nacional” (35), seguida de “Mercado estadual” (24).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Perfil das associadas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607040" y="256032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5/44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11480" y="612648"/>
            <a:ext cx="11338560" cy="0"/>
          </a:xfrm>
          <a:prstGeom prst="line">
            <a:avLst/>
          </a:prstGeom>
          <a:noFill/>
          <a:ln w="12700">
            <a:solidFill>
              <a:srgbClr val="D9E2EF"/>
            </a:solidFill>
            <a:prstDash val="solid"/>
          </a:ln>
        </p:spPr>
      </p:sp>
      <p:pic>
        <p:nvPicPr>
          <p:cNvPr id="6" name="Image 0" descr="/mnt/data/action_charts/q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008741"/>
            <a:ext cx="11201400" cy="475822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4360" y="5989320"/>
            <a:ext cx="10972800" cy="438912"/>
          </a:xfrm>
          <a:prstGeom prst="roundRect">
            <a:avLst>
              <a:gd name="adj" fmla="val 8333"/>
            </a:avLst>
          </a:prstGeom>
          <a:solidFill>
            <a:srgbClr val="F4FBFB"/>
          </a:solidFill>
          <a:ln w="12700">
            <a:solidFill>
              <a:srgbClr val="D8EEF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49808" y="6089904"/>
            <a:ext cx="10607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Leitura rápida: </a:t>
            </a:r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Liderança de “É alugada” (30), seguida de “Home Ofice” (14).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11480" y="6473952"/>
            <a:ext cx="6217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Fonte: planilha da pesquisa com associadas ACT!ON 2026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01168"/>
          </a:xfrm>
          <a:prstGeom prst="rect">
            <a:avLst/>
          </a:prstGeom>
          <a:solidFill>
            <a:srgbClr val="00A6A6"/>
          </a:solidFill>
          <a:ln w="12700">
            <a:solidFill>
              <a:srgbClr val="00A6A6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1965960"/>
            <a:ext cx="6858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03B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Talentos e formação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49808" y="2761488"/>
            <a:ext cx="6217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Disponibilidade de profissionais e formação em TI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8366760" y="1828800"/>
            <a:ext cx="2880360" cy="1051560"/>
          </a:xfrm>
          <a:prstGeom prst="roundRect">
            <a:avLst>
              <a:gd name="adj" fmla="val 6957"/>
            </a:avLst>
          </a:prstGeom>
          <a:solidFill>
            <a:srgbClr val="EAF3FB"/>
          </a:solidFill>
          <a:ln w="12700">
            <a:solidFill>
              <a:srgbClr val="D7E7F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613648" y="2194560"/>
            <a:ext cx="2377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03B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Questões 6–17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49808" y="42519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páginas a seguir apresentam o tratamento gráfico individual de cada pergunta deste bloco.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com associadas ACT!ON 2026</dc:title>
  <dc:subject>Pesquisa associadas ACT!ON 2026</dc:subject>
  <dc:creator>OpenAI</dc:creator>
  <cp:lastModifiedBy>OpenAI</cp:lastModifiedBy>
  <cp:revision>1</cp:revision>
  <dcterms:created xsi:type="dcterms:W3CDTF">2026-04-16T20:26:09Z</dcterms:created>
  <dcterms:modified xsi:type="dcterms:W3CDTF">2026-04-16T20:26:09Z</dcterms:modified>
</cp:coreProperties>
</file>