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8" r:id="rId4"/>
    <p:sldId id="345" r:id="rId5"/>
    <p:sldId id="349" r:id="rId6"/>
    <p:sldId id="348" r:id="rId7"/>
    <p:sldId id="347" r:id="rId8"/>
    <p:sldId id="275" r:id="rId9"/>
    <p:sldId id="27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280B5-C066-FB46-A6E2-675FD9170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79F869-DEF6-3744-82B8-A6002165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6ADD64-0C34-5C47-8766-CEB83CBE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329E4-890F-E14D-9F4B-63495F04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76B3E5-594B-4A43-99F8-3478C74D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3D93085B-B81F-5C41-BC2C-3F8B9F9C4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139AB-9AC2-9441-995C-A0134BEC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31D51C-B3A1-6843-99D3-115447C44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740C1-451A-D148-B3BA-5CA35628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34860-066F-994A-836F-77BCA6A3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92101-1A4A-6749-8C15-A2C15DCC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BE978D-E90B-7040-ACD8-EB345FBCD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A6C019-B4BB-DD48-A478-C1533B883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2E2140-2B09-A44E-A8F2-AE2B8D30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E9CA9E-3485-B84A-BDDE-0C7B8463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AC397D-7565-7B41-9179-B306862F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85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325464-520F-1347-A68C-3D1F595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338715-AB98-CE4F-8C68-71363987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9C60F6-5992-8044-83EB-864AAFA5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01289742-BA3A-664E-BD87-E264DC28D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EBD4B-D286-E94E-AF66-28382843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8E78A2-9097-0A4A-86EB-C9C94D7D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6EF057-A22E-124F-B773-6B634D6A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05837F-196C-1749-9E9D-08D9AC89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AA90F1-0A93-3740-9189-5971D50D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3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22C20-7A09-F548-8456-315475CD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EC7631-18A9-8742-9FD5-11C0A383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52D2FA-13F5-FD4A-970F-52BE657C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4760E0-E214-144E-B8CE-B463251C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7E01B3-FFD0-1248-A942-432D1D38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6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9A9D2-6C47-FB40-BCAE-7933136C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41D534-E52F-4045-A7F8-B0F515D0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24369F-4C8F-A84D-A971-6F6BB87A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50D3D-3DDD-E445-B8BE-57A3A2A6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B8D970-B741-A245-9AAE-012B57E4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88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3FC56-0F41-4340-A829-CB3D90AD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303A7A-99EE-5A4C-BD28-74DB4B20C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17DD36-247F-C54D-B1EC-329244DF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09F9C7-B86B-DB49-A6B1-0EEB6615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9D4BA5-AC60-F748-AA73-EC063450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AD3EAC-6B89-3D40-9CFD-6023A56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5DFE2-CA79-E24E-89FE-252D9DBA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560668-CADB-384E-AD29-C2A0A7F3F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F48824-593A-E84E-B566-003C264FE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FCCCA-C3B3-3A45-BD1E-8E34FDBF1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C8FC19-616D-0A43-A92C-012562703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BF6CD8-D8E4-234C-9826-4766E7E3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2C37DE-7801-304D-A6C6-BCF51D8F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2B9786-4EA1-664B-8886-354568C7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094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31DC2-08EA-EF49-AC97-FF7C97BD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D61539-B2BF-1246-AF3E-14C0062F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60029D-2408-FF4E-B99A-DB28D5E4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97E615-C736-AF4F-A211-406DDC9B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57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37964C-C4EB-E246-BFF4-38E4D868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0BB3F4-1B9F-E749-9CCD-F9859DF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17F78E-9252-024D-B530-AD2F2B37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77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57192-9BC2-BA4E-BDC1-38DF7E27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29C583-6466-214E-9CC5-D0CCB7D9B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72B52-5D0A-F343-BE1A-EAF02962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990FCC-71B4-334C-BB12-E5804A2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87F7B-68D5-6445-AB92-5AB51FA9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3DD02F3D-5FC3-5F4C-83C4-2AF5C780A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6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5A49B-F6AF-944F-AEDD-C776886F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A64ACF-94FD-024F-8122-AA921108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3BC0F5-5CBD-C04C-BCAE-EEBDA89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F01809-1660-4C45-BF92-0EE5E13F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0D361-E162-494A-AF78-7F9833FE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A259B3-98E7-8C4A-B47F-E86BB63B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08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677E6-1639-7746-846D-5B2E56FA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D190AC-CD21-5E45-9A96-8A46F0864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CCCDD4-9FDF-9E40-B4DA-ED2263D04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013DA-2B11-FB42-A64D-7CEE0CD8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AE15FD-B32C-1640-B353-7E06BC8C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C2D2E0-154E-5543-BE8A-60B289A8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56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F8F8D-CC62-5048-9A33-35EFB95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9E1407-DD0E-0F4F-B3BF-4EB371F0B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FCA8EB-1B20-3E41-8CD2-2EFB6792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0C563-3463-174E-B5DB-737A36B3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60F3CC-85C0-B847-86E6-6A17AC2E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660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F2835-F8F6-CE40-9908-A7ACCA651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2C610-6B5C-6146-B3A7-A8D6430D0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F0A84-64E1-4A4B-8521-04D3CAE5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9C363E-5BF9-104C-925E-2FFBF062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5E0F0D-EFEF-F744-811A-777758F7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84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275DC-2046-9D4F-A919-4CCE0F21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BAC093-387F-F54A-A0FC-8F34E0A4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C1DF98-0F37-7D48-AE5F-15841B9E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1AB519-845F-C441-9F59-CF822F06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0AF09A-DB0E-7C42-98D8-88A3C4BA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B4C77353-E040-3544-8A98-B61A1B908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8B845-8959-E540-A7E2-7F6CB08A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1F871-7197-F841-A690-9947CB3B0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99F849-652E-0B46-834E-AEDE07E5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325464-520F-1347-A68C-3D1F595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338715-AB98-CE4F-8C68-71363987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9C60F6-5992-8044-83EB-864AAFA5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Uma imagem contendo Forma&#10;&#10;Descrição gerada automaticamente">
            <a:extLst>
              <a:ext uri="{FF2B5EF4-FFF2-40B4-BE49-F238E27FC236}">
                <a16:creationId xmlns:a16="http://schemas.microsoft.com/office/drawing/2014/main" id="{DF75ACC8-310B-F64B-ADA1-3D88E2CF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3DC84-8F6E-BF4C-837C-A11F53FB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A456F4-85FB-4643-826F-F8BFCF33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C8789D-6960-5A42-A011-107238A7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51548F-B1D1-BB4D-8DB7-5679DC5ED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0CEE27-5CC7-A54C-8679-2E5B2117C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23A9B6-8A4D-0942-9E42-B55770E1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384929-64C9-2C41-A6E9-655303D7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7C9E94-9FD7-D145-8896-4371E275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8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10584-6207-3B44-A6D9-E7333B7A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ACB59B-C946-524B-96EB-6A8852DD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61D7D3E-2646-0A4C-A474-DCDC437E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0407F7-EC1C-A541-8F72-88001763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ADCA69-6C7C-AF44-9E6C-33628B4B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360170-1DBC-954B-8543-BC0E8E98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899EF2-7E24-1E4D-8999-ADE45F7B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4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58C1-566B-9141-BCE5-1C66FB7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B9B76-8172-254D-968D-72350B802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450057-30D9-B747-A4EF-C378EBDB4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3D5FD3-4016-1640-A01B-4FDDF9AE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6C3B72-803D-D747-BE33-0C5D95F1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53A227-B903-6343-A8AC-E874AE5F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DB7B9-D260-9E4A-A0B2-A355AD95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B8D940-F35C-6344-8B78-6E4BAF370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87459B-AA4C-DE47-9B1B-64B87D77E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00A0BC-3086-614E-893E-EB4650A3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ABA11-CE8A-C04E-80B4-43780349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5EF7C2-DAB9-BA40-BC09-E8D18285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78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44AD0A-113A-6841-A82E-C250675D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AD740E-0A5D-2041-84C2-649EC3B25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A6D03-382B-0C42-A950-C757E92E1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59F5-E9BB-224E-B244-0961A765854F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7606FF-0132-494C-B02A-94E9ED42B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49D701-80EC-6545-BCEA-15B28A6EF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DF2E-D794-594A-B9CB-A51930744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2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9C750CE-ACB2-6E42-B4D4-88EF9653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85A978-6689-CE4A-8AAE-93B4D6D9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71CB12-8D72-4648-9448-762724FAC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76A9-D645-3F48-B936-29B6742AF5D0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ABA76F-E09A-C04C-AD0F-7E76BC605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550DB3-576A-464E-B1F0-CE54154CC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99C4-8BCE-F749-8C6A-E065F84A46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59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7CB3B-0E5F-4F4B-83B7-1F635DB1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rgbClr val="E2B025"/>
                </a:solidFill>
                <a:latin typeface="Myriad Pro" panose="020B0503030403020204" pitchFamily="34" charset="0"/>
              </a:rPr>
              <a:t>O impacto da Reforma Tributária nas Empresas de Tecnologia, incluindo o Simples</a:t>
            </a:r>
          </a:p>
        </p:txBody>
      </p:sp>
    </p:spTree>
    <p:extLst>
      <p:ext uri="{BB962C8B-B14F-4D97-AF65-F5344CB8AC3E}">
        <p14:creationId xmlns:p14="http://schemas.microsoft.com/office/powerpoint/2010/main" val="350882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A4B4AB-E6C0-DF4D-9487-679D9D3C15C0}"/>
              </a:ext>
            </a:extLst>
          </p:cNvPr>
          <p:cNvSpPr/>
          <p:nvPr/>
        </p:nvSpPr>
        <p:spPr>
          <a:xfrm>
            <a:off x="1010403" y="586858"/>
            <a:ext cx="9087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E2B025"/>
                </a:solidFill>
                <a:latin typeface="Myriad Pro" panose="020B0503030403020204" pitchFamily="34" charset="0"/>
              </a:rPr>
              <a:t>Definições de ME e EPP</a:t>
            </a:r>
            <a:endParaRPr lang="pt-BR" sz="4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FDC5B2-0BFC-4180-BE20-AE7300B790E9}"/>
              </a:ext>
            </a:extLst>
          </p:cNvPr>
          <p:cNvSpPr/>
          <p:nvPr/>
        </p:nvSpPr>
        <p:spPr>
          <a:xfrm>
            <a:off x="485970" y="1913719"/>
            <a:ext cx="10280449" cy="492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altLang="pt-BR" sz="2400" b="1" dirty="0" err="1">
                <a:latin typeface="Tahoma" pitchFamily="34" charset="0"/>
                <a:cs typeface="Tahoma" pitchFamily="34" charset="0"/>
              </a:rPr>
              <a:t>Microempresas</a:t>
            </a:r>
            <a:r>
              <a:rPr lang="en-US" altLang="pt-BR" sz="2400" b="1" dirty="0">
                <a:latin typeface="Tahoma" pitchFamily="34" charset="0"/>
                <a:cs typeface="Tahoma" pitchFamily="34" charset="0"/>
              </a:rPr>
              <a:t> (ME): </a:t>
            </a:r>
            <a:r>
              <a:rPr lang="en-US" altLang="pt-BR" sz="2400" dirty="0" err="1">
                <a:latin typeface="Tahoma" pitchFamily="34" charset="0"/>
                <a:cs typeface="Tahoma" pitchFamily="34" charset="0"/>
              </a:rPr>
              <a:t>receita</a:t>
            </a:r>
            <a:r>
              <a:rPr lang="en-US" altLang="pt-B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2400" dirty="0" err="1">
                <a:latin typeface="Tahoma" pitchFamily="34" charset="0"/>
                <a:cs typeface="Tahoma" pitchFamily="34" charset="0"/>
              </a:rPr>
              <a:t>bruta</a:t>
            </a:r>
            <a:r>
              <a:rPr lang="en-US" altLang="pt-B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2400" dirty="0" err="1">
                <a:latin typeface="Tahoma" pitchFamily="34" charset="0"/>
                <a:cs typeface="Tahoma" pitchFamily="34" charset="0"/>
              </a:rPr>
              <a:t>anual</a:t>
            </a:r>
            <a:r>
              <a:rPr lang="en-US" altLang="pt-BR" sz="2400" dirty="0">
                <a:latin typeface="Tahoma" pitchFamily="34" charset="0"/>
                <a:cs typeface="Tahoma" pitchFamily="34" charset="0"/>
              </a:rPr>
              <a:t> de</a:t>
            </a:r>
            <a:r>
              <a:rPr lang="en-US" altLang="pt-BR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2400" b="1" dirty="0" err="1">
                <a:latin typeface="Tahoma" pitchFamily="34" charset="0"/>
                <a:cs typeface="Tahoma" pitchFamily="34" charset="0"/>
              </a:rPr>
              <a:t>até</a:t>
            </a:r>
            <a:r>
              <a:rPr lang="en-US" altLang="pt-BR" sz="2400" b="1" dirty="0">
                <a:latin typeface="Tahoma" pitchFamily="34" charset="0"/>
                <a:cs typeface="Tahoma" pitchFamily="34" charset="0"/>
              </a:rPr>
              <a:t> R$ 360 mil</a:t>
            </a:r>
          </a:p>
          <a:p>
            <a:pPr lvl="1" eaLnBrk="1" hangingPunct="1"/>
            <a:endParaRPr lang="en-US" altLang="pt-BR" sz="2400" b="1" dirty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altLang="pt-BR" sz="2400" b="1" dirty="0">
                <a:latin typeface="Tahoma" pitchFamily="34" charset="0"/>
                <a:cs typeface="Tahoma" pitchFamily="34" charset="0"/>
              </a:rPr>
              <a:t>Empresas de </a:t>
            </a:r>
            <a:r>
              <a:rPr lang="en-US" altLang="pt-BR" sz="2400" b="1" dirty="0" err="1">
                <a:latin typeface="Tahoma" pitchFamily="34" charset="0"/>
                <a:cs typeface="Tahoma" pitchFamily="34" charset="0"/>
              </a:rPr>
              <a:t>Pequeno</a:t>
            </a:r>
            <a:r>
              <a:rPr lang="en-US" altLang="pt-BR" sz="2400" b="1" dirty="0">
                <a:latin typeface="Tahoma" pitchFamily="34" charset="0"/>
                <a:cs typeface="Tahoma" pitchFamily="34" charset="0"/>
              </a:rPr>
              <a:t> Porte (EPP): </a:t>
            </a:r>
            <a:r>
              <a:rPr lang="en-US" altLang="pt-BR" sz="2400" dirty="0" err="1">
                <a:latin typeface="Tahoma" pitchFamily="34" charset="0"/>
                <a:cs typeface="Tahoma" pitchFamily="34" charset="0"/>
              </a:rPr>
              <a:t>receita</a:t>
            </a:r>
            <a:r>
              <a:rPr lang="en-US" altLang="pt-B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2400" dirty="0" err="1">
                <a:latin typeface="Tahoma" pitchFamily="34" charset="0"/>
                <a:cs typeface="Tahoma" pitchFamily="34" charset="0"/>
              </a:rPr>
              <a:t>bruta</a:t>
            </a:r>
            <a:r>
              <a:rPr lang="en-US" altLang="pt-BR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2400" dirty="0" err="1">
                <a:latin typeface="Tahoma" pitchFamily="34" charset="0"/>
                <a:cs typeface="Tahoma" pitchFamily="34" charset="0"/>
              </a:rPr>
              <a:t>anual</a:t>
            </a:r>
            <a:r>
              <a:rPr lang="en-US" altLang="pt-BR" sz="2400" b="1" dirty="0">
                <a:latin typeface="Tahoma" pitchFamily="34" charset="0"/>
                <a:cs typeface="Tahoma" pitchFamily="34" charset="0"/>
              </a:rPr>
              <a:t> entre R$ 360 mil e R$ 4,8 </a:t>
            </a:r>
            <a:r>
              <a:rPr lang="en-US" altLang="pt-BR" sz="2400" b="1" dirty="0" err="1">
                <a:latin typeface="Tahoma" pitchFamily="34" charset="0"/>
                <a:cs typeface="Tahoma" pitchFamily="34" charset="0"/>
              </a:rPr>
              <a:t>milhões</a:t>
            </a:r>
            <a:endParaRPr lang="en-US" altLang="pt-BR" sz="2400" b="1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Char char="•"/>
            </a:pPr>
            <a:endParaRPr lang="en-US" altLang="pt-BR" sz="2400" b="1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pt-BR" altLang="pt-BR" sz="2400" dirty="0">
                <a:latin typeface="Tahoma" pitchFamily="34" charset="0"/>
                <a:cs typeface="Tahoma" pitchFamily="34" charset="0"/>
              </a:rPr>
              <a:t>Limites máximos do ICMS e do ISS no Simples Nacional permanecem em </a:t>
            </a:r>
            <a:r>
              <a:rPr lang="pt-BR" altLang="pt-BR" sz="2400" b="1" dirty="0">
                <a:latin typeface="Tahoma" pitchFamily="34" charset="0"/>
                <a:cs typeface="Tahoma" pitchFamily="34" charset="0"/>
              </a:rPr>
              <a:t>R$ 3,6 milhões/ano</a:t>
            </a:r>
          </a:p>
          <a:p>
            <a:pPr lvl="1" algn="just" eaLnBrk="1" hangingPunct="1">
              <a:buFontTx/>
              <a:buChar char="•"/>
            </a:pPr>
            <a:endParaRPr lang="pt-BR" altLang="pt-BR" sz="2400" b="1" dirty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pt-BR" altLang="pt-BR" sz="2400" b="1" dirty="0">
                <a:latin typeface="Tahoma" pitchFamily="34" charset="0"/>
                <a:cs typeface="Tahoma" pitchFamily="34" charset="0"/>
              </a:rPr>
              <a:t>Receita bruta anual </a:t>
            </a:r>
            <a:r>
              <a:rPr lang="pt-BR" altLang="pt-BR" sz="2400" dirty="0">
                <a:latin typeface="Tahoma" pitchFamily="34" charset="0"/>
                <a:cs typeface="Tahoma" pitchFamily="34" charset="0"/>
              </a:rPr>
              <a:t>de até R$ 9,6 milhões, sendo R$ 4,8 milhões no mercado interno e R$ 4,8 milhões em exportação de mercadorias e serviços, sendo que as receitas de exportações estarão isentas da </a:t>
            </a:r>
            <a:r>
              <a:rPr lang="pt-BR" altLang="pt-BR" sz="2400" dirty="0" err="1">
                <a:latin typeface="Tahoma" pitchFamily="34" charset="0"/>
                <a:cs typeface="Tahoma" pitchFamily="34" charset="0"/>
              </a:rPr>
              <a:t>Cofins</a:t>
            </a:r>
            <a:r>
              <a:rPr lang="pt-BR" altLang="pt-BR" sz="2400" dirty="0">
                <a:latin typeface="Tahoma" pitchFamily="34" charset="0"/>
                <a:cs typeface="Tahoma" pitchFamily="34" charset="0"/>
              </a:rPr>
              <a:t>, Pis, IPI, ICMS e ISS;</a:t>
            </a:r>
          </a:p>
          <a:p>
            <a:pPr algn="just" eaLnBrk="1" hangingPunct="1">
              <a:lnSpc>
                <a:spcPct val="160000"/>
              </a:lnSpc>
              <a:defRPr/>
            </a:pPr>
            <a:endParaRPr lang="pt-BR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1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A4B4AB-E6C0-DF4D-9487-679D9D3C15C0}"/>
              </a:ext>
            </a:extLst>
          </p:cNvPr>
          <p:cNvSpPr/>
          <p:nvPr/>
        </p:nvSpPr>
        <p:spPr>
          <a:xfrm>
            <a:off x="1010403" y="586858"/>
            <a:ext cx="9087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rgbClr val="E2B025"/>
                </a:solidFill>
                <a:latin typeface="Myriad Pro" panose="020B0503030403020204" pitchFamily="34" charset="0"/>
              </a:rPr>
              <a:t>Simples Nacional – Impostos Abrangidos</a:t>
            </a:r>
            <a:endParaRPr lang="pt-BR" sz="3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FDC5B2-0BFC-4180-BE20-AE7300B790E9}"/>
              </a:ext>
            </a:extLst>
          </p:cNvPr>
          <p:cNvSpPr/>
          <p:nvPr/>
        </p:nvSpPr>
        <p:spPr>
          <a:xfrm>
            <a:off x="485970" y="1913719"/>
            <a:ext cx="102804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IRPJ, CSLL, IPI, PIS, </a:t>
            </a:r>
            <a:r>
              <a:rPr lang="pt-BR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Cofins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ICMS, ISS e Contribuição Patronal Previdenciária (INSS Patronal)*</a:t>
            </a:r>
          </a:p>
          <a:p>
            <a:pPr lvl="2" eaLnBrk="1" hangingPunct="1">
              <a:defRPr/>
            </a:pPr>
            <a:endParaRPr lang="pt-BR" sz="24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 eaLnBrk="1" hangingPunct="1">
              <a:defRPr/>
            </a:pPr>
            <a:r>
              <a:rPr lang="pt-BR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exceto no caso da ME e da EPP que se dediquem às atividades de: 	</a:t>
            </a:r>
          </a:p>
          <a:p>
            <a:pPr lvl="2" algn="just" eaLnBrk="1" hangingPunct="1">
              <a:defRPr/>
            </a:pPr>
            <a:r>
              <a:rPr lang="pt-BR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lvl="2" algn="just" eaLnBrk="1" hangingPunct="1">
              <a:defRPr/>
            </a:pPr>
            <a:r>
              <a:rPr lang="pt-BR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a) construção de imóveis e obras de engenharia em geral, inclusive sob a forma de subempreitada, execução de projetos e serviços de paisagismo, bem como decoração de interiores;</a:t>
            </a:r>
          </a:p>
          <a:p>
            <a:pPr lvl="2" algn="just" eaLnBrk="1" hangingPunct="1">
              <a:defRPr/>
            </a:pPr>
            <a:endParaRPr lang="pt-BR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 eaLnBrk="1" hangingPunct="1">
              <a:defRPr/>
            </a:pPr>
            <a:r>
              <a:rPr lang="pt-BR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b) serviço de vigilância, limpeza ou conservação; </a:t>
            </a:r>
          </a:p>
          <a:p>
            <a:pPr lvl="2" algn="just" eaLnBrk="1" hangingPunct="1">
              <a:defRPr/>
            </a:pPr>
            <a:endParaRPr lang="pt-BR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 eaLnBrk="1" hangingPunct="1">
              <a:defRPr/>
            </a:pPr>
            <a:r>
              <a:rPr lang="pt-BR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c) serviços advocatícios;</a:t>
            </a:r>
          </a:p>
        </p:txBody>
      </p:sp>
    </p:spTree>
    <p:extLst>
      <p:ext uri="{BB962C8B-B14F-4D97-AF65-F5344CB8AC3E}">
        <p14:creationId xmlns:p14="http://schemas.microsoft.com/office/powerpoint/2010/main" val="227157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A4B4AB-E6C0-DF4D-9487-679D9D3C15C0}"/>
              </a:ext>
            </a:extLst>
          </p:cNvPr>
          <p:cNvSpPr/>
          <p:nvPr/>
        </p:nvSpPr>
        <p:spPr>
          <a:xfrm>
            <a:off x="1010403" y="586858"/>
            <a:ext cx="90877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rgbClr val="E2B025"/>
                </a:solidFill>
                <a:latin typeface="Myriad Pro" panose="020B0503030403020204" pitchFamily="34" charset="0"/>
              </a:rPr>
              <a:t>Simples Nacional – Tributação empresas de TI</a:t>
            </a:r>
            <a:endParaRPr lang="pt-BR" sz="3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FDC5B2-0BFC-4180-BE20-AE7300B790E9}"/>
              </a:ext>
            </a:extLst>
          </p:cNvPr>
          <p:cNvSpPr/>
          <p:nvPr/>
        </p:nvSpPr>
        <p:spPr>
          <a:xfrm>
            <a:off x="539758" y="5210964"/>
            <a:ext cx="1028044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>
              <a:defRPr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lvl="2" algn="just" eaLnBrk="1" hangingPunct="1">
              <a:spcAft>
                <a:spcPts val="600"/>
              </a:spcAft>
              <a:defRPr/>
            </a:pP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lvl="2" indent="0" algn="just" eaLnBrk="1" hangingPunct="1">
              <a:defRPr/>
            </a:pPr>
            <a:r>
              <a:rPr lang="pt-BR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FATOR “R” INFERIOR A 28% = ANEXO V</a:t>
            </a:r>
          </a:p>
          <a:p>
            <a:pPr marL="358775" lvl="2" indent="0" algn="just" eaLnBrk="1" hangingPunct="1">
              <a:defRPr/>
            </a:pPr>
            <a:r>
              <a:rPr lang="pt-BR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FATRO “R” IGUAL OU SUPERIOR A 28% = ANEXO III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3C20FF1-C1E0-73F5-B9BC-3C99AE45C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13304"/>
              </p:ext>
            </p:extLst>
          </p:nvPr>
        </p:nvGraphicFramePr>
        <p:xfrm>
          <a:off x="1010403" y="1990165"/>
          <a:ext cx="9881715" cy="38846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456326">
                  <a:extLst>
                    <a:ext uri="{9D8B030D-6E8A-4147-A177-3AD203B41FA5}">
                      <a16:colId xmlns:a16="http://schemas.microsoft.com/office/drawing/2014/main" val="1483027524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1286191252"/>
                    </a:ext>
                  </a:extLst>
                </a:gridCol>
              </a:tblGrid>
              <a:tr h="330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ATIVIDADE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ANEXO SN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68577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Desenvolvimento de programas de computador sob encomenda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450301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Web design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125880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Desenvolvimento e licenciamento de programas de computador customizáveis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631298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Desenvolvimento e licenciamento de programas de computador não customizáveis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452965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Consultoria em tecnologia da informação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030599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Suporte técnico, manutenção e outros serviços em tecnologia da informação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811189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Tratamento de dados, provedores de serviços de aplicação e serviços de hospedagem na internet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III ou V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105277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Portais, provedores de conteúdo e outros serviços de informação na internet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III ou V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072396"/>
                  </a:ext>
                </a:extLst>
              </a:tr>
              <a:tr h="3307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Reparação e manutenção de computadores e de equipamentos periféricos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III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20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A4B4AB-E6C0-DF4D-9487-679D9D3C15C0}"/>
              </a:ext>
            </a:extLst>
          </p:cNvPr>
          <p:cNvSpPr/>
          <p:nvPr/>
        </p:nvSpPr>
        <p:spPr>
          <a:xfrm>
            <a:off x="1010403" y="586858"/>
            <a:ext cx="90877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rgbClr val="E2B025"/>
                </a:solidFill>
                <a:latin typeface="Myriad Pro" panose="020B0503030403020204" pitchFamily="34" charset="0"/>
              </a:rPr>
              <a:t>Simples Nacional – Tributação empresas de TI</a:t>
            </a:r>
            <a:endParaRPr lang="pt-BR" sz="38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E040DD1-A59A-BA04-D38D-EA86E4579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00089"/>
              </p:ext>
            </p:extLst>
          </p:nvPr>
        </p:nvGraphicFramePr>
        <p:xfrm>
          <a:off x="1997532" y="2001472"/>
          <a:ext cx="7113494" cy="426967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322887">
                  <a:extLst>
                    <a:ext uri="{9D8B030D-6E8A-4147-A177-3AD203B41FA5}">
                      <a16:colId xmlns:a16="http://schemas.microsoft.com/office/drawing/2014/main" val="723596184"/>
                    </a:ext>
                  </a:extLst>
                </a:gridCol>
                <a:gridCol w="1822004">
                  <a:extLst>
                    <a:ext uri="{9D8B030D-6E8A-4147-A177-3AD203B41FA5}">
                      <a16:colId xmlns:a16="http://schemas.microsoft.com/office/drawing/2014/main" val="512414763"/>
                    </a:ext>
                  </a:extLst>
                </a:gridCol>
                <a:gridCol w="1968603">
                  <a:extLst>
                    <a:ext uri="{9D8B030D-6E8A-4147-A177-3AD203B41FA5}">
                      <a16:colId xmlns:a16="http://schemas.microsoft.com/office/drawing/2014/main" val="3005375850"/>
                    </a:ext>
                  </a:extLst>
                </a:gridCol>
              </a:tblGrid>
              <a:tr h="332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</a:rPr>
                        <a:t>FATURAMENTO MENSAL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 ALÍQUOTAS EFETIVAS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30600"/>
                  </a:ext>
                </a:extLst>
              </a:tr>
              <a:tr h="3320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kern="1200">
                          <a:solidFill>
                            <a:schemeClr val="tx1"/>
                          </a:solidFill>
                        </a:rPr>
                        <a:t>ANEXO III</a:t>
                      </a:r>
                      <a:endParaRPr lang="pt-BR" sz="2000" b="1" kern="12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kern="1200" dirty="0">
                          <a:solidFill>
                            <a:schemeClr val="tx1"/>
                          </a:solidFill>
                        </a:rPr>
                        <a:t>ANEXO V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4137346"/>
                  </a:ext>
                </a:extLst>
              </a:tr>
              <a:tr h="60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 R$                     15.000,00 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6,00%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>
                          <a:solidFill>
                            <a:schemeClr val="tx1"/>
                          </a:solidFill>
                        </a:rPr>
                        <a:t>15,50%</a:t>
                      </a:r>
                      <a:endParaRPr lang="pt-BR" sz="2000" kern="12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0537793"/>
                  </a:ext>
                </a:extLst>
              </a:tr>
              <a:tr h="60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 R$                      30.000,00 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8,60%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>
                          <a:solidFill>
                            <a:schemeClr val="tx1"/>
                          </a:solidFill>
                        </a:rPr>
                        <a:t>16,75%</a:t>
                      </a:r>
                      <a:endParaRPr lang="pt-BR" sz="2000" kern="12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6884404"/>
                  </a:ext>
                </a:extLst>
              </a:tr>
              <a:tr h="60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 R$                      50.000,00 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10,56%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>
                          <a:solidFill>
                            <a:schemeClr val="tx1"/>
                          </a:solidFill>
                        </a:rPr>
                        <a:t>17,85%</a:t>
                      </a:r>
                      <a:endParaRPr lang="pt-BR" sz="2000" kern="12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4351836"/>
                  </a:ext>
                </a:extLst>
              </a:tr>
              <a:tr h="60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 R$                      70.000,00 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11,76%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>
                          <a:solidFill>
                            <a:schemeClr val="tx1"/>
                          </a:solidFill>
                        </a:rPr>
                        <a:t>18,46%</a:t>
                      </a:r>
                      <a:endParaRPr lang="pt-BR" sz="2000" kern="12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635014"/>
                  </a:ext>
                </a:extLst>
              </a:tr>
              <a:tr h="60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 R$                      90.000,00 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12,70%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18,92%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1560014"/>
                  </a:ext>
                </a:extLst>
              </a:tr>
              <a:tr h="600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 R$                    110.000,00 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>
                          <a:solidFill>
                            <a:schemeClr val="tx1"/>
                          </a:solidFill>
                        </a:rPr>
                        <a:t>13,30%</a:t>
                      </a:r>
                      <a:endParaRPr lang="pt-BR" sz="2000" kern="12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kern="1200" dirty="0">
                          <a:solidFill>
                            <a:schemeClr val="tx1"/>
                          </a:solidFill>
                        </a:rPr>
                        <a:t>19,20%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95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2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6A4B4AB-E6C0-DF4D-9487-679D9D3C15C0}"/>
              </a:ext>
            </a:extLst>
          </p:cNvPr>
          <p:cNvSpPr/>
          <p:nvPr/>
        </p:nvSpPr>
        <p:spPr>
          <a:xfrm>
            <a:off x="1010403" y="586858"/>
            <a:ext cx="9087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rgbClr val="E2B025"/>
                </a:solidFill>
                <a:latin typeface="Myriad Pro" panose="020B0503030403020204" pitchFamily="34" charset="0"/>
              </a:rPr>
              <a:t>Fator R</a:t>
            </a:r>
            <a:endParaRPr lang="pt-BR" sz="3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FDC5B2-0BFC-4180-BE20-AE7300B790E9}"/>
              </a:ext>
            </a:extLst>
          </p:cNvPr>
          <p:cNvSpPr/>
          <p:nvPr/>
        </p:nvSpPr>
        <p:spPr>
          <a:xfrm>
            <a:off x="485970" y="3282598"/>
            <a:ext cx="1028044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2200" dirty="0">
                <a:latin typeface="Tahoma" pitchFamily="34" charset="0"/>
                <a:cs typeface="Tahoma" pitchFamily="34" charset="0"/>
              </a:rPr>
              <a:t>Considera-se Folha de Salários:</a:t>
            </a:r>
          </a:p>
          <a:p>
            <a:pPr algn="just" eaLnBrk="1" hangingPunct="1"/>
            <a:r>
              <a:rPr lang="pt-BR" altLang="pt-BR" sz="22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2200" dirty="0">
                <a:latin typeface="Tahoma" pitchFamily="34" charset="0"/>
                <a:cs typeface="Tahoma" pitchFamily="34" charset="0"/>
              </a:rPr>
              <a:t>O </a:t>
            </a:r>
            <a:r>
              <a:rPr lang="pt-BR" altLang="pt-BR" sz="2200" u="sng" dirty="0">
                <a:latin typeface="Tahoma" pitchFamily="34" charset="0"/>
                <a:cs typeface="Tahoma" pitchFamily="34" charset="0"/>
              </a:rPr>
              <a:t>valor bruto</a:t>
            </a:r>
            <a:r>
              <a:rPr lang="pt-BR" altLang="pt-BR" sz="2200" dirty="0">
                <a:latin typeface="Tahoma" pitchFamily="34" charset="0"/>
                <a:cs typeface="Tahoma" pitchFamily="34" charset="0"/>
              </a:rPr>
              <a:t> dos salários, pro labore e </a:t>
            </a:r>
            <a:r>
              <a:rPr lang="pt-BR" altLang="pt-BR" sz="2200" u="sng" dirty="0">
                <a:latin typeface="Tahoma" pitchFamily="34" charset="0"/>
                <a:cs typeface="Tahoma" pitchFamily="34" charset="0"/>
              </a:rPr>
              <a:t>remuneração de autônomos</a:t>
            </a:r>
            <a:r>
              <a:rPr lang="pt-BR" altLang="pt-BR" sz="2200" dirty="0">
                <a:latin typeface="Tahoma" pitchFamily="34" charset="0"/>
                <a:cs typeface="Tahoma" pitchFamily="34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2200" dirty="0">
                <a:latin typeface="Tahoma" pitchFamily="34" charset="0"/>
                <a:cs typeface="Tahoma" pitchFamily="34" charset="0"/>
              </a:rPr>
              <a:t> O montante efetivamente recolhido a título de contribuição patronal previdenciária (CPP incluído no Simples Nacional);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altLang="pt-BR" sz="2200" dirty="0">
                <a:latin typeface="Tahoma" pitchFamily="34" charset="0"/>
                <a:cs typeface="Tahoma" pitchFamily="34" charset="0"/>
              </a:rPr>
              <a:t> O montante efetivamente recolhido ao FGTS;</a:t>
            </a:r>
          </a:p>
          <a:p>
            <a:pPr algn="just" eaLnBrk="1" hangingPunct="1"/>
            <a:endParaRPr lang="pt-BR" altLang="pt-BR" sz="22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pt-BR" altLang="pt-BR" sz="2200" dirty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pt-BR" altLang="pt-BR" sz="2200" dirty="0">
                <a:latin typeface="Tahoma" pitchFamily="34" charset="0"/>
                <a:cs typeface="Tahoma" pitchFamily="34" charset="0"/>
              </a:rPr>
              <a:t>OBS: Não são considerados no cálculo do fator “r” valores pagos a título de distribuição de lucros, valores pagos a estagiários, ao MEI ou </a:t>
            </a:r>
            <a:r>
              <a:rPr lang="pt-BR" altLang="pt-BR" sz="2200" dirty="0" err="1">
                <a:latin typeface="Tahoma" pitchFamily="34" charset="0"/>
                <a:cs typeface="Tahoma" pitchFamily="34" charset="0"/>
              </a:rPr>
              <a:t>PJs</a:t>
            </a:r>
            <a:r>
              <a:rPr lang="pt-BR" altLang="pt-BR" sz="2200" dirty="0">
                <a:latin typeface="Tahoma" pitchFamily="34" charset="0"/>
                <a:cs typeface="Tahoma" pitchFamily="34" charset="0"/>
              </a:rPr>
              <a:t>.</a:t>
            </a:r>
            <a:endParaRPr lang="pt-BR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eaLnBrk="1" hangingPunct="1">
              <a:defRPr/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graphicFrame>
        <p:nvGraphicFramePr>
          <p:cNvPr id="5" name="Group 42">
            <a:extLst>
              <a:ext uri="{FF2B5EF4-FFF2-40B4-BE49-F238E27FC236}">
                <a16:creationId xmlns:a16="http://schemas.microsoft.com/office/drawing/2014/main" id="{939B99D5-2F58-28E8-CEBE-51E53ED87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66733"/>
              </p:ext>
            </p:extLst>
          </p:nvPr>
        </p:nvGraphicFramePr>
        <p:xfrm>
          <a:off x="1010403" y="1667668"/>
          <a:ext cx="9469270" cy="1158876"/>
        </p:xfrm>
        <a:graphic>
          <a:graphicData uri="http://schemas.openxmlformats.org/drawingml/2006/table">
            <a:tbl>
              <a:tblPr/>
              <a:tblGrid>
                <a:gridCol w="123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Fator r =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Folha de salários, incluindo os encargos, nos 12 meses anteriores ao período de apuração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Receita bruta total </a:t>
                      </a:r>
                      <a:r>
                        <a:rPr kumimoji="0" lang="pt-BR" sz="19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auferida nos mercados interno e externo acumulada </a:t>
                      </a:r>
                      <a:r>
                        <a:rPr kumimoji="0" lang="pt-BR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nos 12 meses anteriores ao período de apuração</a:t>
                      </a:r>
                      <a:endParaRPr kumimoji="0" lang="pt-B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1C23B61-392F-4EE8-BABD-3FD04FD4C348}"/>
              </a:ext>
            </a:extLst>
          </p:cNvPr>
          <p:cNvSpPr/>
          <p:nvPr/>
        </p:nvSpPr>
        <p:spPr>
          <a:xfrm>
            <a:off x="1010403" y="586858"/>
            <a:ext cx="9087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E2B025"/>
                </a:solidFill>
                <a:latin typeface="Myriad Pro" panose="020B0503030403020204" pitchFamily="34" charset="0"/>
              </a:rPr>
              <a:t>Planejamento Tributário até 2025:</a:t>
            </a:r>
            <a:endParaRPr lang="pt-BR" sz="440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088A2BA-BD6D-461F-9E20-159E3F28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56116"/>
              </p:ext>
            </p:extLst>
          </p:nvPr>
        </p:nvGraphicFramePr>
        <p:xfrm>
          <a:off x="1010403" y="1511955"/>
          <a:ext cx="10285551" cy="53099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2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IMPOSTOS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LUCRO PRESUMIDO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SIMPLES</a:t>
                      </a:r>
                      <a:r>
                        <a:rPr lang="pt-BR" sz="2200" baseline="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 NACIONAL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aseline="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(</a:t>
                      </a:r>
                      <a:r>
                        <a:rPr lang="pt-BR" sz="2200" baseline="0" dirty="0">
                          <a:solidFill>
                            <a:srgbClr val="FF0000"/>
                          </a:solidFill>
                          <a:effectLst/>
                          <a:latin typeface="Myriad Pro Black" panose="020B0903030403020204" pitchFamily="34" charset="0"/>
                        </a:rPr>
                        <a:t>ANEXO III</a:t>
                      </a:r>
                      <a:r>
                        <a:rPr lang="pt-BR" sz="2200" baseline="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)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SIMPLES</a:t>
                      </a:r>
                      <a:r>
                        <a:rPr lang="pt-BR" sz="2200" baseline="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 NACIONAL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aseline="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(</a:t>
                      </a:r>
                      <a:r>
                        <a:rPr lang="pt-BR" sz="2200" baseline="0" dirty="0">
                          <a:solidFill>
                            <a:srgbClr val="FF0000"/>
                          </a:solidFill>
                          <a:effectLst/>
                          <a:latin typeface="Myriad Pro Black" panose="020B0903030403020204" pitchFamily="34" charset="0"/>
                        </a:rPr>
                        <a:t>ANEXO V</a:t>
                      </a:r>
                      <a:r>
                        <a:rPr lang="pt-BR" sz="2200" baseline="0" dirty="0">
                          <a:solidFill>
                            <a:schemeClr val="lt1"/>
                          </a:solidFill>
                          <a:effectLst/>
                          <a:latin typeface="Myriad Pro Black" panose="020B0903030403020204" pitchFamily="34" charset="0"/>
                        </a:rPr>
                        <a:t>)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PIS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0,65%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kern="1200" dirty="0">
                          <a:effectLst/>
                          <a:latin typeface="Myriad Pro Black" panose="020B0903030403020204" pitchFamily="34" charset="0"/>
                        </a:rPr>
                        <a:t>Alíquota Mínima = 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kern="1200" dirty="0">
                        <a:effectLst/>
                        <a:latin typeface="Myriad Pro Black" panose="020B09030304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kern="1200" dirty="0">
                          <a:effectLst/>
                          <a:latin typeface="Myriad Pro Black" panose="020B0903030403020204" pitchFamily="34" charset="0"/>
                        </a:rPr>
                        <a:t>Exigível Fator R igual ou superior a 28% (sobre Folha </a:t>
                      </a:r>
                      <a:r>
                        <a:rPr lang="pt-BR" sz="2200" b="1" kern="1200" dirty="0" err="1">
                          <a:effectLst/>
                          <a:latin typeface="Myriad Pro Black" panose="020B0903030403020204" pitchFamily="34" charset="0"/>
                        </a:rPr>
                        <a:t>Pagto</a:t>
                      </a:r>
                      <a:r>
                        <a:rPr lang="pt-BR" sz="2200" b="1" kern="1200" dirty="0">
                          <a:effectLst/>
                          <a:latin typeface="Myriad Pro Black" panose="020B0903030403020204" pitchFamily="34" charset="0"/>
                        </a:rPr>
                        <a:t> e/ou Pro Labore)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kern="1200" dirty="0">
                          <a:effectLst/>
                          <a:latin typeface="Myriad Pro Black" panose="020B0903030403020204" pitchFamily="34" charset="0"/>
                        </a:rPr>
                        <a:t>Alíquota Mínima = 15,5%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kern="1200" dirty="0">
                        <a:effectLst/>
                        <a:latin typeface="Myriad Pro Black" panose="020B0903030403020204" pitchFamily="34" charset="0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COFINS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3,00%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IRPJ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4,80%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CSLL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2,88%</a:t>
                      </a:r>
                      <a:r>
                        <a:rPr lang="pt-BR" sz="2200" baseline="0" dirty="0">
                          <a:effectLst/>
                          <a:latin typeface="Myriad Pro Black" panose="020B0903030403020204" pitchFamily="34" charset="0"/>
                        </a:rPr>
                        <a:t> 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ISS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dirty="0">
                          <a:effectLst/>
                          <a:latin typeface="Myriad Pro Black" panose="020B0903030403020204" pitchFamily="34" charset="0"/>
                        </a:rPr>
                        <a:t>2% a 5%</a:t>
                      </a:r>
                      <a:endParaRPr lang="pt-BR" sz="2200" kern="1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yriad Pro Black" panose="020B0903030403020204" pitchFamily="34" charset="0"/>
                        </a:rPr>
                        <a:t>TOTAL</a:t>
                      </a: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kern="1200" dirty="0">
                          <a:effectLst/>
                          <a:latin typeface="Myriad Pro Black" panose="020B0903030403020204" pitchFamily="34" charset="0"/>
                        </a:rPr>
                        <a:t>13,33% a</a:t>
                      </a:r>
                      <a:r>
                        <a:rPr lang="pt-BR" sz="2200" b="1" kern="1200" baseline="0" dirty="0">
                          <a:effectLst/>
                          <a:latin typeface="Myriad Pro Black" panose="020B0903030403020204" pitchFamily="34" charset="0"/>
                        </a:rPr>
                        <a:t> 16,33%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Myriad Pro Black" panose="020B0903030403020204" pitchFamily="34" charset="0"/>
                        </a:rPr>
                        <a:t>INSS PATRONAL: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dirty="0">
                        <a:solidFill>
                          <a:schemeClr val="tx2"/>
                        </a:solidFill>
                        <a:effectLst/>
                        <a:latin typeface="Myriad Pro Black" panose="020B0903030403020204" pitchFamily="34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Myriad Pro Black" panose="020B0903030403020204" pitchFamily="34" charset="0"/>
                          <a:ea typeface="+mn-ea"/>
                          <a:cs typeface="+mn-cs"/>
                        </a:rPr>
                        <a:t>26,40% sobre a Folha de </a:t>
                      </a:r>
                      <a:r>
                        <a:rPr lang="pt-BR" sz="2200" kern="1200" dirty="0" err="1">
                          <a:solidFill>
                            <a:schemeClr val="dk1"/>
                          </a:solidFill>
                          <a:effectLst/>
                          <a:latin typeface="Myriad Pro Black" panose="020B0903030403020204" pitchFamily="34" charset="0"/>
                          <a:ea typeface="+mn-ea"/>
                          <a:cs typeface="+mn-cs"/>
                        </a:rPr>
                        <a:t>Pagto</a:t>
                      </a:r>
                      <a:endParaRPr lang="pt-BR" sz="2200" kern="1200" dirty="0">
                        <a:solidFill>
                          <a:schemeClr val="dk1"/>
                        </a:solidFill>
                        <a:effectLst/>
                        <a:latin typeface="Myriad Pro Black" panose="020B0903030403020204" pitchFamily="34" charset="0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Myriad Pro Black" panose="020B0903030403020204" pitchFamily="34" charset="0"/>
                          <a:ea typeface="+mn-ea"/>
                          <a:cs typeface="+mn-cs"/>
                        </a:rPr>
                        <a:t>Incluído no SN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dirty="0">
                          <a:solidFill>
                            <a:schemeClr val="dk1"/>
                          </a:solidFill>
                          <a:effectLst/>
                          <a:latin typeface="Myriad Pro Black" panose="020B0903030403020204" pitchFamily="34" charset="0"/>
                          <a:ea typeface="+mn-ea"/>
                          <a:cs typeface="+mn-cs"/>
                        </a:rPr>
                        <a:t>Incluído no SN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342179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8E5EFF-7EAD-456D-890A-095E0ED9298B}"/>
              </a:ext>
            </a:extLst>
          </p:cNvPr>
          <p:cNvSpPr/>
          <p:nvPr/>
        </p:nvSpPr>
        <p:spPr>
          <a:xfrm>
            <a:off x="1080374" y="6333808"/>
            <a:ext cx="388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yriad Pro" panose="020B0503030403020204" pitchFamily="34" charset="0"/>
              </a:rPr>
              <a:t>adriano@realassessoria.com.br</a:t>
            </a:r>
          </a:p>
        </p:txBody>
      </p:sp>
    </p:spTree>
    <p:extLst>
      <p:ext uri="{BB962C8B-B14F-4D97-AF65-F5344CB8AC3E}">
        <p14:creationId xmlns:p14="http://schemas.microsoft.com/office/powerpoint/2010/main" val="2865770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627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Myriad Pro Black</vt:lpstr>
      <vt:lpstr>Tahoma</vt:lpstr>
      <vt:lpstr>Wingdings</vt:lpstr>
      <vt:lpstr>Tema do Office</vt:lpstr>
      <vt:lpstr>Personalizar design</vt:lpstr>
      <vt:lpstr>O impacto da Reforma Tributária nas Empresas de Tecnologia, incluindo o Simples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</dc:title>
  <dc:creator>Cibele Lana</dc:creator>
  <cp:lastModifiedBy>Gerente Financeiro</cp:lastModifiedBy>
  <cp:revision>57</cp:revision>
  <dcterms:created xsi:type="dcterms:W3CDTF">2021-04-22T20:12:07Z</dcterms:created>
  <dcterms:modified xsi:type="dcterms:W3CDTF">2024-04-04T10:32:10Z</dcterms:modified>
</cp:coreProperties>
</file>