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866" r:id="rId2"/>
    <p:sldId id="898" r:id="rId3"/>
    <p:sldId id="857" r:id="rId4"/>
    <p:sldId id="901" r:id="rId5"/>
    <p:sldId id="899" r:id="rId6"/>
    <p:sldId id="905" r:id="rId7"/>
    <p:sldId id="909" r:id="rId8"/>
    <p:sldId id="911" r:id="rId9"/>
    <p:sldId id="913" r:id="rId10"/>
    <p:sldId id="915" r:id="rId11"/>
    <p:sldId id="918" r:id="rId12"/>
    <p:sldId id="893" r:id="rId13"/>
    <p:sldId id="895" r:id="rId14"/>
    <p:sldId id="922" r:id="rId15"/>
    <p:sldId id="924" r:id="rId16"/>
    <p:sldId id="925" r:id="rId17"/>
    <p:sldId id="927" r:id="rId18"/>
    <p:sldId id="945" r:id="rId19"/>
    <p:sldId id="942" r:id="rId20"/>
    <p:sldId id="943" r:id="rId21"/>
    <p:sldId id="94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442"/>
    <a:srgbClr val="222A36"/>
    <a:srgbClr val="1D2125"/>
    <a:srgbClr val="069953"/>
    <a:srgbClr val="35474F"/>
    <a:srgbClr val="799AB4"/>
    <a:srgbClr val="5D6690"/>
    <a:srgbClr val="5B648F"/>
    <a:srgbClr val="5D6791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0E6F4-34F1-4066-9568-2C23D71A8DCD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1BF9C-4DB1-494A-8089-6B098F13C6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66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52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23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24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68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89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44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49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75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16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4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9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36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85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1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6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4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29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3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4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95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6A9A2-CDA4-110A-5E11-F2C2B6978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824170-46C0-22E5-06E4-0C5032369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624B21-7970-A618-8243-91640B9C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E6D-9797-45AB-AA75-6602A62CEEDA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CDE1D8-AF93-E7DB-61FD-3FBF02B95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A27DD1-F904-C33A-1785-AF688D37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E8C2-88A6-49A1-BBC9-E7CAC23CA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13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9E074-6582-E71F-5995-1E72F6F9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0A81F5-ABAB-8906-87EB-FB5D38780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4C08F2-B31D-FCBD-1F3D-FCA1B0EC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E6D-9797-45AB-AA75-6602A62CEEDA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EB69C8-A513-237D-4568-5549E9B5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CC953A-3C44-3E25-A5A0-B82632B7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E8C2-88A6-49A1-BBC9-E7CAC23CA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70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C0C6A1-17E5-79AA-C35A-E7910E91C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F77B101-1333-D051-728F-8D5EBE21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A1EFE1-5F43-624A-D9AD-01A81C25A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E6D-9797-45AB-AA75-6602A62CEEDA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88C0E0-918D-C7A3-4F7C-3FD5A4EE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359422-EDE3-5E34-84A0-B5249F73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E8C2-88A6-49A1-BBC9-E7CAC23CA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859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" y="5490385"/>
            <a:ext cx="12191998" cy="1367615"/>
          </a:xfr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8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6480C-7012-AC72-3F0A-494B8F8D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71D016-F42A-26EF-CA84-5066382BD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C72D7E-9DBB-4FDA-9947-69334FB4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E6D-9797-45AB-AA75-6602A62CEEDA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2AA986-6577-271D-C5FF-9B5A73D1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53539B-716B-ADB3-648F-0B59AEAF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E8C2-88A6-49A1-BBC9-E7CAC23CA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91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0308D-FE06-88A0-AFE2-84711C0B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A194CC-495B-9148-1F6E-95C97380B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D19635-0595-36D4-5184-E4DCB684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E6D-9797-45AB-AA75-6602A62CEEDA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FAAE6A-3B3B-3851-5340-66F96C02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E4BE54-A9C0-FD02-6A30-6C794365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E8C2-88A6-49A1-BBC9-E7CAC23CA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49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4EA6F-BB76-C184-EE36-6941EA524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D25896-5460-68B1-826A-1335B8532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3E2008B-B29C-B233-0BBB-4AF2B2167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32E88D-53FD-432C-AAC1-D52D50CA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E6D-9797-45AB-AA75-6602A62CEEDA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9408F5-D5E7-46D2-9675-AE4E7CD90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C0878F-3310-9DDB-A59C-5ABF94DD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E8C2-88A6-49A1-BBC9-E7CAC23CA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88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7BD38-F755-45DC-F279-B00FF0C9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77CD0A-EE9D-01B7-602D-006F8B0BE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58A2F3-723E-3A59-559B-D6D1A5089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357183-C5C7-C687-5E54-EF5DAC07D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E98C72-03F0-9231-EBF3-20E22E74F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980564-B43E-08F9-BDEC-37F4D49B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E6D-9797-45AB-AA75-6602A62CEEDA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93B60A-A9F2-B824-2C8B-624A60FC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3440C9-A3DB-2CCB-1051-985EA21D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E8C2-88A6-49A1-BBC9-E7CAC23CA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81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F0F650-5610-DB48-F07F-1CAB733A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61A6658-E52D-48A0-5807-7C3B32AC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E6D-9797-45AB-AA75-6602A62CEEDA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2EA00E3-0D3D-D596-92F5-86E7B834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93ACBC4-73D5-5A6B-39DE-8A45062A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E8C2-88A6-49A1-BBC9-E7CAC23CA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5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11D7A0D-4B5A-1655-7249-FA64F15B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E6D-9797-45AB-AA75-6602A62CEEDA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C16C585-3B99-B511-C27A-B9C21B67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FA739B-2E20-63E0-F538-E50A087C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E8C2-88A6-49A1-BBC9-E7CAC23CA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83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6ED4A-9103-3C90-7B54-F2031E514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88C231-6A7A-2512-8658-E43773DE7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D21A4F-3ABA-C15A-4C1D-BD1CC9551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471D31-9137-3FB1-CACD-391302F6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E6D-9797-45AB-AA75-6602A62CEEDA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744E66-037A-EAFB-5AA5-4B2CC87A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E8DC50-F87E-7946-11CD-894EE8D3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E8C2-88A6-49A1-BBC9-E7CAC23CA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4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CA0AC-25B3-C830-E28F-3D08ED52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02BD646-AD9B-FDC9-E01A-9FD8F6CBD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CE2255-2D24-C183-D175-22609CF8F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B4221D0-B164-5BC1-29E1-FA7521DD7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E6D-9797-45AB-AA75-6602A62CEEDA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9ED35E-4388-F5E6-B825-C250CCFE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DDE774-EC82-AB03-2D7E-37DCF0CE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E8C2-88A6-49A1-BBC9-E7CAC23CA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57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FDA669A-A61A-9C19-7757-021ADE3F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F34659-905E-665E-2191-37FE27F00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8246E2-F52A-F4CA-F835-0D418CF2B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FE6D-9797-45AB-AA75-6602A62CEEDA}" type="datetimeFigureOut">
              <a:rPr lang="pt-BR" smtClean="0"/>
              <a:t>04/04/2024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59AD9D-86E0-8D77-0588-98D207257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ED71BB-5140-004A-D25C-F6B605B9D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DE8C2-88A6-49A1-BBC9-E7CAC23CA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41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4.wdp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microsoft.com/office/2007/relationships/hdphoto" Target="../media/hdphoto18.wdp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6.png"/><Relationship Id="rId14" Type="http://schemas.microsoft.com/office/2007/relationships/hdphoto" Target="../media/hdphoto7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3.wdp"/><Relationship Id="rId5" Type="http://schemas.openxmlformats.org/officeDocument/2006/relationships/image" Target="../media/image1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13" Type="http://schemas.openxmlformats.org/officeDocument/2006/relationships/image" Target="../media/image30.png"/><Relationship Id="rId18" Type="http://schemas.microsoft.com/office/2007/relationships/hdphoto" Target="../media/hdphoto24.wdp"/><Relationship Id="rId3" Type="http://schemas.openxmlformats.org/officeDocument/2006/relationships/image" Target="../media/image25.pn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microsoft.com/office/2007/relationships/hdphoto" Target="../media/hdphoto21.wdp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6" Type="http://schemas.microsoft.com/office/2007/relationships/hdphoto" Target="../media/hdphoto23.wdp"/><Relationship Id="rId20" Type="http://schemas.microsoft.com/office/2007/relationships/hdphoto" Target="../media/hdphoto25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18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microsoft.com/office/2007/relationships/hdphoto" Target="../media/hdphoto20.wdp"/><Relationship Id="rId19" Type="http://schemas.openxmlformats.org/officeDocument/2006/relationships/image" Target="../media/image33.png"/><Relationship Id="rId4" Type="http://schemas.microsoft.com/office/2007/relationships/hdphoto" Target="../media/hdphoto17.wdp"/><Relationship Id="rId9" Type="http://schemas.openxmlformats.org/officeDocument/2006/relationships/image" Target="../media/image28.png"/><Relationship Id="rId14" Type="http://schemas.microsoft.com/office/2007/relationships/hdphoto" Target="../media/hdphoto22.wdp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1DA6EE3F-A20B-EFFF-EC48-D6D16062D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5" r="12147" b="3990"/>
          <a:stretch/>
        </p:blipFill>
        <p:spPr bwMode="auto">
          <a:xfrm>
            <a:off x="0" y="0"/>
            <a:ext cx="12192000" cy="72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ECDDFEA5-FAB6-B0D6-E049-A618774A0716}"/>
              </a:ext>
            </a:extLst>
          </p:cNvPr>
          <p:cNvSpPr/>
          <p:nvPr/>
        </p:nvSpPr>
        <p:spPr>
          <a:xfrm>
            <a:off x="0" y="0"/>
            <a:ext cx="12255301" cy="7219951"/>
          </a:xfrm>
          <a:prstGeom prst="rect">
            <a:avLst/>
          </a:prstGeom>
          <a:solidFill>
            <a:schemeClr val="tx1">
              <a:lumMod val="85000"/>
              <a:lumOff val="15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02A9811-3F77-0CB5-F85D-E314DF96DE12}"/>
              </a:ext>
            </a:extLst>
          </p:cNvPr>
          <p:cNvGrpSpPr/>
          <p:nvPr/>
        </p:nvGrpSpPr>
        <p:grpSpPr>
          <a:xfrm>
            <a:off x="1343026" y="1211587"/>
            <a:ext cx="10912276" cy="2308046"/>
            <a:chOff x="1343025" y="1211587"/>
            <a:chExt cx="10912921" cy="2308046"/>
          </a:xfrm>
        </p:grpSpPr>
        <p:sp>
          <p:nvSpPr>
            <p:cNvPr id="15" name="Rectangle 14"/>
            <p:cNvSpPr/>
            <p:nvPr/>
          </p:nvSpPr>
          <p:spPr>
            <a:xfrm>
              <a:off x="1347946" y="3448980"/>
              <a:ext cx="10908000" cy="706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69997AC6-F918-B8EB-EA15-9156F9F04925}"/>
                </a:ext>
              </a:extLst>
            </p:cNvPr>
            <p:cNvSpPr/>
            <p:nvPr/>
          </p:nvSpPr>
          <p:spPr>
            <a:xfrm>
              <a:off x="1343025" y="1211588"/>
              <a:ext cx="10912276" cy="2096456"/>
            </a:xfrm>
            <a:prstGeom prst="rect">
              <a:avLst/>
            </a:prstGeom>
            <a:solidFill>
              <a:srgbClr val="222A36">
                <a:alpha val="90000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57325" y="1211587"/>
              <a:ext cx="10734675" cy="21236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n>
                    <a:solidFill>
                      <a:schemeClr val="bg2"/>
                    </a:solidFill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Arial Rounded MT Bold" panose="020F0704030504030204" pitchFamily="34" charset="0"/>
                  <a:ea typeface="Lato Black" charset="0"/>
                  <a:cs typeface="Lato Black" charset="0"/>
                </a:rPr>
                <a:t>REFORMA TRIBUTÁRIA E </a:t>
              </a:r>
            </a:p>
            <a:p>
              <a:r>
                <a:rPr lang="en-US" sz="4400" b="1" dirty="0">
                  <a:ln>
                    <a:solidFill>
                      <a:schemeClr val="bg2"/>
                    </a:solidFill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Arial Rounded MT Bold" panose="020F0704030504030204" pitchFamily="34" charset="0"/>
                  <a:ea typeface="Lato Black" charset="0"/>
                  <a:cs typeface="Lato Black" charset="0"/>
                </a:rPr>
                <a:t>IMPACTOS NAS EMPRESAS DE TECNOLOGIA, INCLUINDO O SIMPLES</a:t>
              </a:r>
            </a:p>
          </p:txBody>
        </p:sp>
      </p:grpSp>
      <p:sp>
        <p:nvSpPr>
          <p:cNvPr id="10" name="TextBox 8">
            <a:extLst>
              <a:ext uri="{FF2B5EF4-FFF2-40B4-BE49-F238E27FC236}">
                <a16:creationId xmlns:a16="http://schemas.microsoft.com/office/drawing/2014/main" id="{A12AE005-1AE3-2F35-CD08-C3567FDD9EB6}"/>
              </a:ext>
            </a:extLst>
          </p:cNvPr>
          <p:cNvSpPr txBox="1"/>
          <p:nvPr/>
        </p:nvSpPr>
        <p:spPr>
          <a:xfrm>
            <a:off x="1409851" y="5540931"/>
            <a:ext cx="4938211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pt-BR" sz="2600" b="1" dirty="0">
                <a:ln>
                  <a:solidFill>
                    <a:schemeClr val="bg2">
                      <a:alpha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ntique Olive" pitchFamily="34" charset="0"/>
                <a:ea typeface="Lato Black" charset="0"/>
                <a:cs typeface="Lato Black" charset="0"/>
              </a:rPr>
              <a:t>MARCELO ALTOÉ</a:t>
            </a:r>
          </a:p>
          <a:p>
            <a:r>
              <a:rPr lang="pt-BR" b="1" dirty="0">
                <a:ln>
                  <a:solidFill>
                    <a:schemeClr val="bg2">
                      <a:alpha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ntique Olive" pitchFamily="34" charset="0"/>
                <a:ea typeface="Lato Black" charset="0"/>
                <a:cs typeface="Lato Black" charset="0"/>
              </a:rPr>
              <a:t>Advogado e professor de direito tributário da FDV</a:t>
            </a:r>
            <a:endParaRPr lang="en-US" b="1" dirty="0">
              <a:ln>
                <a:solidFill>
                  <a:schemeClr val="bg2">
                    <a:alpha val="43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ntique Olive" pitchFamily="34" charset="0"/>
              <a:ea typeface="Lato Black" charset="0"/>
              <a:cs typeface="Lato Black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E03AEDC-8A60-5F33-8AA9-C7D0BCF48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1066" y="4589098"/>
            <a:ext cx="1839867" cy="222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E6AA68-EED7-4DC7-485F-7BA38307A99D}"/>
              </a:ext>
            </a:extLst>
          </p:cNvPr>
          <p:cNvSpPr/>
          <p:nvPr/>
        </p:nvSpPr>
        <p:spPr>
          <a:xfrm>
            <a:off x="-15470" y="-42454"/>
            <a:ext cx="12257232" cy="7021752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A4FB3F1-D609-AF55-8170-B39AAFA2E51E}"/>
              </a:ext>
            </a:extLst>
          </p:cNvPr>
          <p:cNvSpPr/>
          <p:nvPr/>
        </p:nvSpPr>
        <p:spPr>
          <a:xfrm flipV="1">
            <a:off x="-9347" y="1622668"/>
            <a:ext cx="7272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183D02-20FD-ACE2-01A7-8F44D796D3A9}"/>
              </a:ext>
            </a:extLst>
          </p:cNvPr>
          <p:cNvSpPr txBox="1"/>
          <p:nvPr/>
        </p:nvSpPr>
        <p:spPr>
          <a:xfrm>
            <a:off x="361459" y="219630"/>
            <a:ext cx="7100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REGIMES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69953"/>
                </a:highligh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DIFERENCIADOS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 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DE TRIBUTAÇÃO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1F41E60-8672-F423-8FC6-09E96C75073A}"/>
              </a:ext>
            </a:extLst>
          </p:cNvPr>
          <p:cNvSpPr/>
          <p:nvPr/>
        </p:nvSpPr>
        <p:spPr>
          <a:xfrm>
            <a:off x="7927675" y="332067"/>
            <a:ext cx="3183148" cy="129578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881BE1E-3E6A-25BE-F9E2-0CC5A68D6A4E}"/>
              </a:ext>
            </a:extLst>
          </p:cNvPr>
          <p:cNvSpPr txBox="1"/>
          <p:nvPr/>
        </p:nvSpPr>
        <p:spPr>
          <a:xfrm>
            <a:off x="8582281" y="698502"/>
            <a:ext cx="201958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sz="5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69E56"/>
                </a:solidFill>
                <a:latin typeface="Montserrat ExtraBold" panose="00000900000000000000" pitchFamily="50" charset="0"/>
              </a:rPr>
              <a:t>100</a:t>
            </a:r>
            <a:r>
              <a:rPr lang="pt-BR" sz="5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69953"/>
                </a:solidFill>
                <a:latin typeface="Montserrat ExtraBold" panose="00000900000000000000" pitchFamily="50" charset="0"/>
                <a:cs typeface="Effra Trial Black" panose="020B0A03020203020204" pitchFamily="34" charset="0"/>
              </a:rPr>
              <a:t>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C44CC4F-3A1C-D790-66E5-E96750F7017D}"/>
              </a:ext>
            </a:extLst>
          </p:cNvPr>
          <p:cNvSpPr txBox="1"/>
          <p:nvPr/>
        </p:nvSpPr>
        <p:spPr>
          <a:xfrm>
            <a:off x="7927675" y="413653"/>
            <a:ext cx="3183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6995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Redução da alíquota em</a:t>
            </a:r>
            <a:r>
              <a:rPr lang="pt-BR" sz="2000" b="1" dirty="0">
                <a:solidFill>
                  <a:srgbClr val="069953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AC3D038-B270-4BCB-100F-DE9104DBC8C4}"/>
              </a:ext>
            </a:extLst>
          </p:cNvPr>
          <p:cNvSpPr txBox="1"/>
          <p:nvPr/>
        </p:nvSpPr>
        <p:spPr>
          <a:xfrm>
            <a:off x="7112308" y="2337514"/>
            <a:ext cx="4723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Automóveis de passageiros PCD e táxis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Atividades de reabilitação urbana de zonas históricas e de áreas críticas de recuperação e reconversão urbanística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Serviços de educação superior – PROUNI (Apenas CBS)</a:t>
            </a:r>
          </a:p>
          <a:p>
            <a:endParaRPr lang="pt-BR" sz="1800" dirty="0">
              <a:solidFill>
                <a:srgbClr val="1222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solidFill>
                <a:srgbClr val="1222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dirty="0">
              <a:solidFill>
                <a:srgbClr val="1222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CF0797A-B0A1-9A0A-A7C9-F0CA9F5A52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168" y="2384724"/>
            <a:ext cx="576000" cy="576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C1CFC8B-04C9-CE43-6607-62528795F32E}"/>
              </a:ext>
            </a:extLst>
          </p:cNvPr>
          <p:cNvSpPr txBox="1"/>
          <p:nvPr/>
        </p:nvSpPr>
        <p:spPr>
          <a:xfrm>
            <a:off x="1017038" y="2326041"/>
            <a:ext cx="49021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Dispositivos médicos e de acessibilidade </a:t>
            </a: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para pessoas com deficiência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Medicamentos e produtos de cuidados básicos à saúde menstrual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Produtos hortícolas, frutas e ovos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Serviços prestados por Instituição Científica, Tecnológica e de Inovação (ICT)</a:t>
            </a:r>
          </a:p>
          <a:p>
            <a:endParaRPr lang="pt-BR" dirty="0">
              <a:solidFill>
                <a:srgbClr val="1222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1222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1222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12226A"/>
              </a:solidFill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F1813E8-8FF5-7372-6EA5-C60A3DB3B12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653" y="3415538"/>
            <a:ext cx="576000" cy="57600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228B2A5-77F7-C1E7-5C21-E0B9D61D02E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096" y="4393745"/>
            <a:ext cx="544062" cy="544062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0EB318C-920B-560D-E282-60C9EA68489B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</a:blip>
          <a:stretch>
            <a:fillRect/>
          </a:stretch>
        </p:blipFill>
        <p:spPr>
          <a:xfrm>
            <a:off x="311070" y="5353892"/>
            <a:ext cx="560717" cy="560717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4565188F-959F-1552-5C51-C756B918DF5C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6195208" y="2217978"/>
            <a:ext cx="783816" cy="783816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B6982FD7-AA21-BD8A-A1F5-0FECF4352CBC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</a:blip>
          <a:stretch>
            <a:fillRect/>
          </a:stretch>
        </p:blipFill>
        <p:spPr>
          <a:xfrm>
            <a:off x="6237682" y="3306211"/>
            <a:ext cx="681615" cy="68161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D3887919-490B-1A5B-F804-1A54B6AE9E3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</a:blip>
          <a:stretch>
            <a:fillRect/>
          </a:stretch>
        </p:blipFill>
        <p:spPr>
          <a:xfrm>
            <a:off x="6132023" y="4404383"/>
            <a:ext cx="852434" cy="85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5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E6AA68-EED7-4DC7-485F-7BA38307A99D}"/>
              </a:ext>
            </a:extLst>
          </p:cNvPr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A4FB3F1-D609-AF55-8170-B39AAFA2E51E}"/>
              </a:ext>
            </a:extLst>
          </p:cNvPr>
          <p:cNvSpPr/>
          <p:nvPr/>
        </p:nvSpPr>
        <p:spPr>
          <a:xfrm flipV="1">
            <a:off x="-9347" y="1622668"/>
            <a:ext cx="10260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183D02-20FD-ACE2-01A7-8F44D796D3A9}"/>
              </a:ext>
            </a:extLst>
          </p:cNvPr>
          <p:cNvSpPr txBox="1"/>
          <p:nvPr/>
        </p:nvSpPr>
        <p:spPr>
          <a:xfrm>
            <a:off x="361459" y="797599"/>
            <a:ext cx="1010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TRANSIÇÃO DOS TRIBUTOS FEDERAIS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1012F47-CEBC-A0AC-355C-D08CE3AECD7C}"/>
              </a:ext>
            </a:extLst>
          </p:cNvPr>
          <p:cNvSpPr/>
          <p:nvPr/>
        </p:nvSpPr>
        <p:spPr>
          <a:xfrm>
            <a:off x="1185863" y="2381570"/>
            <a:ext cx="9663112" cy="367883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0 w 7896225"/>
                      <a:gd name="connsiteY0" fmla="*/ 0 h 476250"/>
                      <a:gd name="connsiteX1" fmla="*/ 815943 w 7896225"/>
                      <a:gd name="connsiteY1" fmla="*/ 0 h 476250"/>
                      <a:gd name="connsiteX2" fmla="*/ 1395000 w 7896225"/>
                      <a:gd name="connsiteY2" fmla="*/ 0 h 476250"/>
                      <a:gd name="connsiteX3" fmla="*/ 2131981 w 7896225"/>
                      <a:gd name="connsiteY3" fmla="*/ 0 h 476250"/>
                      <a:gd name="connsiteX4" fmla="*/ 2947924 w 7896225"/>
                      <a:gd name="connsiteY4" fmla="*/ 0 h 476250"/>
                      <a:gd name="connsiteX5" fmla="*/ 3605943 w 7896225"/>
                      <a:gd name="connsiteY5" fmla="*/ 0 h 476250"/>
                      <a:gd name="connsiteX6" fmla="*/ 4184999 w 7896225"/>
                      <a:gd name="connsiteY6" fmla="*/ 0 h 476250"/>
                      <a:gd name="connsiteX7" fmla="*/ 4764056 w 7896225"/>
                      <a:gd name="connsiteY7" fmla="*/ 0 h 476250"/>
                      <a:gd name="connsiteX8" fmla="*/ 5501037 w 7896225"/>
                      <a:gd name="connsiteY8" fmla="*/ 0 h 476250"/>
                      <a:gd name="connsiteX9" fmla="*/ 6159056 w 7896225"/>
                      <a:gd name="connsiteY9" fmla="*/ 0 h 476250"/>
                      <a:gd name="connsiteX10" fmla="*/ 6580188 w 7896225"/>
                      <a:gd name="connsiteY10" fmla="*/ 0 h 476250"/>
                      <a:gd name="connsiteX11" fmla="*/ 7238206 w 7896225"/>
                      <a:gd name="connsiteY11" fmla="*/ 0 h 476250"/>
                      <a:gd name="connsiteX12" fmla="*/ 7896225 w 7896225"/>
                      <a:gd name="connsiteY12" fmla="*/ 0 h 476250"/>
                      <a:gd name="connsiteX13" fmla="*/ 7896225 w 7896225"/>
                      <a:gd name="connsiteY13" fmla="*/ 476250 h 476250"/>
                      <a:gd name="connsiteX14" fmla="*/ 7396131 w 7896225"/>
                      <a:gd name="connsiteY14" fmla="*/ 476250 h 476250"/>
                      <a:gd name="connsiteX15" fmla="*/ 6896037 w 7896225"/>
                      <a:gd name="connsiteY15" fmla="*/ 476250 h 476250"/>
                      <a:gd name="connsiteX16" fmla="*/ 6080093 w 7896225"/>
                      <a:gd name="connsiteY16" fmla="*/ 476250 h 476250"/>
                      <a:gd name="connsiteX17" fmla="*/ 5343112 w 7896225"/>
                      <a:gd name="connsiteY17" fmla="*/ 476250 h 476250"/>
                      <a:gd name="connsiteX18" fmla="*/ 4921980 w 7896225"/>
                      <a:gd name="connsiteY18" fmla="*/ 476250 h 476250"/>
                      <a:gd name="connsiteX19" fmla="*/ 4184999 w 7896225"/>
                      <a:gd name="connsiteY19" fmla="*/ 476250 h 476250"/>
                      <a:gd name="connsiteX20" fmla="*/ 3763867 w 7896225"/>
                      <a:gd name="connsiteY20" fmla="*/ 476250 h 476250"/>
                      <a:gd name="connsiteX21" fmla="*/ 3105849 w 7896225"/>
                      <a:gd name="connsiteY21" fmla="*/ 476250 h 476250"/>
                      <a:gd name="connsiteX22" fmla="*/ 2684716 w 7896225"/>
                      <a:gd name="connsiteY22" fmla="*/ 476250 h 476250"/>
                      <a:gd name="connsiteX23" fmla="*/ 2263584 w 7896225"/>
                      <a:gd name="connsiteY23" fmla="*/ 476250 h 476250"/>
                      <a:gd name="connsiteX24" fmla="*/ 1842452 w 7896225"/>
                      <a:gd name="connsiteY24" fmla="*/ 476250 h 476250"/>
                      <a:gd name="connsiteX25" fmla="*/ 1026509 w 7896225"/>
                      <a:gd name="connsiteY25" fmla="*/ 476250 h 476250"/>
                      <a:gd name="connsiteX26" fmla="*/ 0 w 7896225"/>
                      <a:gd name="connsiteY26" fmla="*/ 476250 h 476250"/>
                      <a:gd name="connsiteX27" fmla="*/ 0 w 7896225"/>
                      <a:gd name="connsiteY27" fmla="*/ 0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896225" h="476250" fill="none" extrusionOk="0">
                        <a:moveTo>
                          <a:pt x="0" y="0"/>
                        </a:moveTo>
                        <a:cubicBezTo>
                          <a:pt x="197718" y="25162"/>
                          <a:pt x="560575" y="-29494"/>
                          <a:pt x="815943" y="0"/>
                        </a:cubicBezTo>
                        <a:cubicBezTo>
                          <a:pt x="1071311" y="29494"/>
                          <a:pt x="1151710" y="-18583"/>
                          <a:pt x="1395000" y="0"/>
                        </a:cubicBezTo>
                        <a:cubicBezTo>
                          <a:pt x="1638290" y="18583"/>
                          <a:pt x="1865408" y="-34880"/>
                          <a:pt x="2131981" y="0"/>
                        </a:cubicBezTo>
                        <a:cubicBezTo>
                          <a:pt x="2398554" y="34880"/>
                          <a:pt x="2624124" y="1274"/>
                          <a:pt x="2947924" y="0"/>
                        </a:cubicBezTo>
                        <a:cubicBezTo>
                          <a:pt x="3271724" y="-1274"/>
                          <a:pt x="3291582" y="-23083"/>
                          <a:pt x="3605943" y="0"/>
                        </a:cubicBezTo>
                        <a:cubicBezTo>
                          <a:pt x="3920304" y="23083"/>
                          <a:pt x="3965979" y="-8578"/>
                          <a:pt x="4184999" y="0"/>
                        </a:cubicBezTo>
                        <a:cubicBezTo>
                          <a:pt x="4404019" y="8578"/>
                          <a:pt x="4498279" y="-27539"/>
                          <a:pt x="4764056" y="0"/>
                        </a:cubicBezTo>
                        <a:cubicBezTo>
                          <a:pt x="5029833" y="27539"/>
                          <a:pt x="5298308" y="36607"/>
                          <a:pt x="5501037" y="0"/>
                        </a:cubicBezTo>
                        <a:cubicBezTo>
                          <a:pt x="5703766" y="-36607"/>
                          <a:pt x="5910419" y="-14585"/>
                          <a:pt x="6159056" y="0"/>
                        </a:cubicBezTo>
                        <a:cubicBezTo>
                          <a:pt x="6407693" y="14585"/>
                          <a:pt x="6458885" y="9901"/>
                          <a:pt x="6580188" y="0"/>
                        </a:cubicBezTo>
                        <a:cubicBezTo>
                          <a:pt x="6701491" y="-9901"/>
                          <a:pt x="7096572" y="-10876"/>
                          <a:pt x="7238206" y="0"/>
                        </a:cubicBezTo>
                        <a:cubicBezTo>
                          <a:pt x="7379840" y="10876"/>
                          <a:pt x="7744730" y="7079"/>
                          <a:pt x="7896225" y="0"/>
                        </a:cubicBezTo>
                        <a:cubicBezTo>
                          <a:pt x="7885950" y="183963"/>
                          <a:pt x="7903022" y="252265"/>
                          <a:pt x="7896225" y="476250"/>
                        </a:cubicBezTo>
                        <a:cubicBezTo>
                          <a:pt x="7716068" y="459799"/>
                          <a:pt x="7551065" y="479243"/>
                          <a:pt x="7396131" y="476250"/>
                        </a:cubicBezTo>
                        <a:cubicBezTo>
                          <a:pt x="7241197" y="473257"/>
                          <a:pt x="7094052" y="471741"/>
                          <a:pt x="6896037" y="476250"/>
                        </a:cubicBezTo>
                        <a:cubicBezTo>
                          <a:pt x="6698022" y="480759"/>
                          <a:pt x="6485080" y="515052"/>
                          <a:pt x="6080093" y="476250"/>
                        </a:cubicBezTo>
                        <a:cubicBezTo>
                          <a:pt x="5675106" y="437448"/>
                          <a:pt x="5597926" y="456990"/>
                          <a:pt x="5343112" y="476250"/>
                        </a:cubicBezTo>
                        <a:cubicBezTo>
                          <a:pt x="5088298" y="495510"/>
                          <a:pt x="5126954" y="474741"/>
                          <a:pt x="4921980" y="476250"/>
                        </a:cubicBezTo>
                        <a:cubicBezTo>
                          <a:pt x="4717006" y="477759"/>
                          <a:pt x="4422509" y="498106"/>
                          <a:pt x="4184999" y="476250"/>
                        </a:cubicBezTo>
                        <a:cubicBezTo>
                          <a:pt x="3947489" y="454394"/>
                          <a:pt x="3899687" y="486252"/>
                          <a:pt x="3763867" y="476250"/>
                        </a:cubicBezTo>
                        <a:cubicBezTo>
                          <a:pt x="3628047" y="466248"/>
                          <a:pt x="3340559" y="500455"/>
                          <a:pt x="3105849" y="476250"/>
                        </a:cubicBezTo>
                        <a:cubicBezTo>
                          <a:pt x="2871139" y="452045"/>
                          <a:pt x="2828209" y="486587"/>
                          <a:pt x="2684716" y="476250"/>
                        </a:cubicBezTo>
                        <a:cubicBezTo>
                          <a:pt x="2541223" y="465913"/>
                          <a:pt x="2445153" y="485096"/>
                          <a:pt x="2263584" y="476250"/>
                        </a:cubicBezTo>
                        <a:cubicBezTo>
                          <a:pt x="2082015" y="467404"/>
                          <a:pt x="2037519" y="459156"/>
                          <a:pt x="1842452" y="476250"/>
                        </a:cubicBezTo>
                        <a:cubicBezTo>
                          <a:pt x="1647385" y="493344"/>
                          <a:pt x="1299884" y="482335"/>
                          <a:pt x="1026509" y="476250"/>
                        </a:cubicBezTo>
                        <a:cubicBezTo>
                          <a:pt x="753134" y="470165"/>
                          <a:pt x="296362" y="468426"/>
                          <a:pt x="0" y="476250"/>
                        </a:cubicBezTo>
                        <a:cubicBezTo>
                          <a:pt x="12118" y="314039"/>
                          <a:pt x="-536" y="135556"/>
                          <a:pt x="0" y="0"/>
                        </a:cubicBezTo>
                        <a:close/>
                      </a:path>
                      <a:path w="7896225" h="476250" stroke="0" extrusionOk="0">
                        <a:moveTo>
                          <a:pt x="0" y="0"/>
                        </a:moveTo>
                        <a:cubicBezTo>
                          <a:pt x="327091" y="-11148"/>
                          <a:pt x="358044" y="18577"/>
                          <a:pt x="658019" y="0"/>
                        </a:cubicBezTo>
                        <a:cubicBezTo>
                          <a:pt x="957994" y="-18577"/>
                          <a:pt x="951242" y="7929"/>
                          <a:pt x="1158113" y="0"/>
                        </a:cubicBezTo>
                        <a:cubicBezTo>
                          <a:pt x="1364984" y="-7929"/>
                          <a:pt x="1505546" y="19373"/>
                          <a:pt x="1737170" y="0"/>
                        </a:cubicBezTo>
                        <a:cubicBezTo>
                          <a:pt x="1968794" y="-19373"/>
                          <a:pt x="2170378" y="7590"/>
                          <a:pt x="2553113" y="0"/>
                        </a:cubicBezTo>
                        <a:cubicBezTo>
                          <a:pt x="2935848" y="-7590"/>
                          <a:pt x="2987027" y="-2729"/>
                          <a:pt x="3132169" y="0"/>
                        </a:cubicBezTo>
                        <a:cubicBezTo>
                          <a:pt x="3277311" y="2729"/>
                          <a:pt x="3533534" y="-8594"/>
                          <a:pt x="3790188" y="0"/>
                        </a:cubicBezTo>
                        <a:cubicBezTo>
                          <a:pt x="4046842" y="8594"/>
                          <a:pt x="4238546" y="-22971"/>
                          <a:pt x="4369245" y="0"/>
                        </a:cubicBezTo>
                        <a:cubicBezTo>
                          <a:pt x="4499944" y="22971"/>
                          <a:pt x="4619492" y="19175"/>
                          <a:pt x="4790377" y="0"/>
                        </a:cubicBezTo>
                        <a:cubicBezTo>
                          <a:pt x="4961262" y="-19175"/>
                          <a:pt x="5310829" y="-8184"/>
                          <a:pt x="5448395" y="0"/>
                        </a:cubicBezTo>
                        <a:cubicBezTo>
                          <a:pt x="5585961" y="8184"/>
                          <a:pt x="5833195" y="-5979"/>
                          <a:pt x="5948490" y="0"/>
                        </a:cubicBezTo>
                        <a:cubicBezTo>
                          <a:pt x="6063785" y="5979"/>
                          <a:pt x="6569025" y="7329"/>
                          <a:pt x="6764433" y="0"/>
                        </a:cubicBezTo>
                        <a:cubicBezTo>
                          <a:pt x="6959841" y="-7329"/>
                          <a:pt x="7505091" y="-26898"/>
                          <a:pt x="7896225" y="0"/>
                        </a:cubicBezTo>
                        <a:cubicBezTo>
                          <a:pt x="7907728" y="169509"/>
                          <a:pt x="7913484" y="344122"/>
                          <a:pt x="7896225" y="476250"/>
                        </a:cubicBezTo>
                        <a:cubicBezTo>
                          <a:pt x="7716829" y="476775"/>
                          <a:pt x="7523987" y="459274"/>
                          <a:pt x="7396131" y="476250"/>
                        </a:cubicBezTo>
                        <a:cubicBezTo>
                          <a:pt x="7268275" y="493226"/>
                          <a:pt x="6820214" y="449499"/>
                          <a:pt x="6659150" y="476250"/>
                        </a:cubicBezTo>
                        <a:cubicBezTo>
                          <a:pt x="6498086" y="503001"/>
                          <a:pt x="6412248" y="489544"/>
                          <a:pt x="6238018" y="476250"/>
                        </a:cubicBezTo>
                        <a:cubicBezTo>
                          <a:pt x="6063788" y="462956"/>
                          <a:pt x="5662016" y="494325"/>
                          <a:pt x="5422075" y="476250"/>
                        </a:cubicBezTo>
                        <a:cubicBezTo>
                          <a:pt x="5182134" y="458175"/>
                          <a:pt x="5021775" y="510085"/>
                          <a:pt x="4685094" y="476250"/>
                        </a:cubicBezTo>
                        <a:cubicBezTo>
                          <a:pt x="4348413" y="442415"/>
                          <a:pt x="4229003" y="461448"/>
                          <a:pt x="3869150" y="476250"/>
                        </a:cubicBezTo>
                        <a:cubicBezTo>
                          <a:pt x="3509297" y="491052"/>
                          <a:pt x="3459498" y="462648"/>
                          <a:pt x="3290094" y="476250"/>
                        </a:cubicBezTo>
                        <a:cubicBezTo>
                          <a:pt x="3120690" y="489852"/>
                          <a:pt x="2819274" y="475319"/>
                          <a:pt x="2553113" y="476250"/>
                        </a:cubicBezTo>
                        <a:cubicBezTo>
                          <a:pt x="2286952" y="477181"/>
                          <a:pt x="2113123" y="461548"/>
                          <a:pt x="1974056" y="476250"/>
                        </a:cubicBezTo>
                        <a:cubicBezTo>
                          <a:pt x="1834989" y="490952"/>
                          <a:pt x="1567175" y="500822"/>
                          <a:pt x="1237075" y="476250"/>
                        </a:cubicBezTo>
                        <a:cubicBezTo>
                          <a:pt x="906975" y="451678"/>
                          <a:pt x="904907" y="475621"/>
                          <a:pt x="736981" y="476250"/>
                        </a:cubicBezTo>
                        <a:cubicBezTo>
                          <a:pt x="569055" y="476879"/>
                          <a:pt x="310364" y="471299"/>
                          <a:pt x="0" y="476250"/>
                        </a:cubicBezTo>
                        <a:cubicBezTo>
                          <a:pt x="21886" y="326094"/>
                          <a:pt x="4022" y="2072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6346175-FC68-D5E4-23A1-22C3377035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02" r="9726" b="67409"/>
          <a:stretch/>
        </p:blipFill>
        <p:spPr>
          <a:xfrm>
            <a:off x="1227260" y="3345781"/>
            <a:ext cx="8322784" cy="309556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C2883752-C832-7E60-1F87-DEED459AC347}"/>
              </a:ext>
            </a:extLst>
          </p:cNvPr>
          <p:cNvSpPr/>
          <p:nvPr/>
        </p:nvSpPr>
        <p:spPr>
          <a:xfrm>
            <a:off x="3684536" y="3011936"/>
            <a:ext cx="974556" cy="974556"/>
          </a:xfrm>
          <a:prstGeom prst="ellipse">
            <a:avLst/>
          </a:prstGeom>
          <a:solidFill>
            <a:srgbClr val="069953"/>
          </a:solidFill>
          <a:ln w="412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55A8162-EFCB-0306-FFDF-10585DF7C0F1}"/>
              </a:ext>
            </a:extLst>
          </p:cNvPr>
          <p:cNvSpPr/>
          <p:nvPr/>
        </p:nvSpPr>
        <p:spPr>
          <a:xfrm>
            <a:off x="7511768" y="3011936"/>
            <a:ext cx="974556" cy="974556"/>
          </a:xfrm>
          <a:prstGeom prst="ellipse">
            <a:avLst/>
          </a:prstGeom>
          <a:solidFill>
            <a:srgbClr val="069953"/>
          </a:solidFill>
          <a:ln w="412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5FDD71E-C9F4-9A64-4226-1C110F20C8A2}"/>
              </a:ext>
            </a:extLst>
          </p:cNvPr>
          <p:cNvSpPr txBox="1"/>
          <p:nvPr/>
        </p:nvSpPr>
        <p:spPr>
          <a:xfrm>
            <a:off x="3003892" y="4045460"/>
            <a:ext cx="2448217" cy="1128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2026: </a:t>
            </a:r>
          </a:p>
          <a:p>
            <a:pPr algn="ctr"/>
            <a:endParaRPr lang="pt-BR" sz="14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 Rounded MT Bold" panose="020F0704030504030204" pitchFamily="34" charset="0"/>
                <a:cs typeface="Arial" panose="020B0604020202020204" pitchFamily="34" charset="0"/>
              </a:rPr>
              <a:t>Cobrança teste da CBS</a:t>
            </a:r>
          </a:p>
          <a:p>
            <a:pPr>
              <a:lnSpc>
                <a:spcPct val="150000"/>
              </a:lnSpc>
            </a:pPr>
            <a:r>
              <a:rPr lang="pt-BR" sz="1400" dirty="0">
                <a:latin typeface="Arial Rounded MT Bold" panose="020F0704030504030204" pitchFamily="34" charset="0"/>
                <a:cs typeface="Arial" panose="020B0604020202020204" pitchFamily="34" charset="0"/>
              </a:rPr>
              <a:t>à </a:t>
            </a:r>
            <a:r>
              <a:rPr lang="pt-BR" sz="1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alíquota de 0,9%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8933EA4F-0EC1-95CC-C541-D33A404C90B1}"/>
              </a:ext>
            </a:extLst>
          </p:cNvPr>
          <p:cNvSpPr/>
          <p:nvPr/>
        </p:nvSpPr>
        <p:spPr>
          <a:xfrm>
            <a:off x="8894068" y="3318701"/>
            <a:ext cx="522687" cy="442003"/>
          </a:xfrm>
          <a:prstGeom prst="rightArrow">
            <a:avLst/>
          </a:prstGeom>
          <a:solidFill>
            <a:srgbClr val="5D6791"/>
          </a:solidFill>
          <a:ln>
            <a:solidFill>
              <a:srgbClr val="5B648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B10A628-5428-6BD2-A7BF-CD655E279EE8}"/>
              </a:ext>
            </a:extLst>
          </p:cNvPr>
          <p:cNvSpPr txBox="1"/>
          <p:nvPr/>
        </p:nvSpPr>
        <p:spPr>
          <a:xfrm>
            <a:off x="6333391" y="4062709"/>
            <a:ext cx="3295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 partir de 2027: </a:t>
            </a:r>
          </a:p>
          <a:p>
            <a:endParaRPr lang="pt-BR" sz="14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 Rounded MT Bold" panose="020F0704030504030204" pitchFamily="34" charset="0"/>
                <a:cs typeface="Arial" panose="020B0604020202020204" pitchFamily="34" charset="0"/>
              </a:rPr>
              <a:t>Extinção PIS/COFINS</a:t>
            </a:r>
          </a:p>
          <a:p>
            <a:endParaRPr lang="pt-BR" sz="14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sz="1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Instituição CBS e IS</a:t>
            </a:r>
          </a:p>
          <a:p>
            <a:br>
              <a:rPr lang="pt-BR" sz="1400" b="1" dirty="0"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pt-BR" sz="1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Zeradas as alíquotas de IPI </a:t>
            </a:r>
            <a:r>
              <a:rPr lang="pt-BR" sz="1400" dirty="0">
                <a:latin typeface="Arial Rounded MT Bold" panose="020F0704030504030204" pitchFamily="34" charset="0"/>
                <a:cs typeface="Arial" panose="020B0604020202020204" pitchFamily="34" charset="0"/>
              </a:rPr>
              <a:t>para os produtos não fabricados na ZFM</a:t>
            </a:r>
          </a:p>
          <a:p>
            <a:pPr algn="ctr"/>
            <a:endParaRPr lang="pt-BR" sz="1400" b="1" dirty="0"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24FAA6D-583B-5DB0-1AD0-67C518C41E7A}"/>
              </a:ext>
            </a:extLst>
          </p:cNvPr>
          <p:cNvSpPr txBox="1"/>
          <p:nvPr/>
        </p:nvSpPr>
        <p:spPr>
          <a:xfrm>
            <a:off x="3736438" y="3299159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A7D8E88-CC30-4482-B7C1-BA5A00D8150B}"/>
              </a:ext>
            </a:extLst>
          </p:cNvPr>
          <p:cNvSpPr txBox="1"/>
          <p:nvPr/>
        </p:nvSpPr>
        <p:spPr>
          <a:xfrm>
            <a:off x="7563670" y="3299159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2027</a:t>
            </a:r>
          </a:p>
        </p:txBody>
      </p:sp>
    </p:spTree>
    <p:extLst>
      <p:ext uri="{BB962C8B-B14F-4D97-AF65-F5344CB8AC3E}">
        <p14:creationId xmlns:p14="http://schemas.microsoft.com/office/powerpoint/2010/main" val="369951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FBCE2A06-CFF9-BF56-D466-F44F70585C21}"/>
              </a:ext>
            </a:extLst>
          </p:cNvPr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8317122-19F6-199C-0F56-6BBAFC639E5A}"/>
              </a:ext>
            </a:extLst>
          </p:cNvPr>
          <p:cNvSpPr/>
          <p:nvPr/>
        </p:nvSpPr>
        <p:spPr>
          <a:xfrm>
            <a:off x="1185863" y="1926655"/>
            <a:ext cx="9663112" cy="4057335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0 w 7896225"/>
                      <a:gd name="connsiteY0" fmla="*/ 0 h 476250"/>
                      <a:gd name="connsiteX1" fmla="*/ 815943 w 7896225"/>
                      <a:gd name="connsiteY1" fmla="*/ 0 h 476250"/>
                      <a:gd name="connsiteX2" fmla="*/ 1395000 w 7896225"/>
                      <a:gd name="connsiteY2" fmla="*/ 0 h 476250"/>
                      <a:gd name="connsiteX3" fmla="*/ 2131981 w 7896225"/>
                      <a:gd name="connsiteY3" fmla="*/ 0 h 476250"/>
                      <a:gd name="connsiteX4" fmla="*/ 2947924 w 7896225"/>
                      <a:gd name="connsiteY4" fmla="*/ 0 h 476250"/>
                      <a:gd name="connsiteX5" fmla="*/ 3605943 w 7896225"/>
                      <a:gd name="connsiteY5" fmla="*/ 0 h 476250"/>
                      <a:gd name="connsiteX6" fmla="*/ 4184999 w 7896225"/>
                      <a:gd name="connsiteY6" fmla="*/ 0 h 476250"/>
                      <a:gd name="connsiteX7" fmla="*/ 4764056 w 7896225"/>
                      <a:gd name="connsiteY7" fmla="*/ 0 h 476250"/>
                      <a:gd name="connsiteX8" fmla="*/ 5501037 w 7896225"/>
                      <a:gd name="connsiteY8" fmla="*/ 0 h 476250"/>
                      <a:gd name="connsiteX9" fmla="*/ 6159056 w 7896225"/>
                      <a:gd name="connsiteY9" fmla="*/ 0 h 476250"/>
                      <a:gd name="connsiteX10" fmla="*/ 6580188 w 7896225"/>
                      <a:gd name="connsiteY10" fmla="*/ 0 h 476250"/>
                      <a:gd name="connsiteX11" fmla="*/ 7238206 w 7896225"/>
                      <a:gd name="connsiteY11" fmla="*/ 0 h 476250"/>
                      <a:gd name="connsiteX12" fmla="*/ 7896225 w 7896225"/>
                      <a:gd name="connsiteY12" fmla="*/ 0 h 476250"/>
                      <a:gd name="connsiteX13" fmla="*/ 7896225 w 7896225"/>
                      <a:gd name="connsiteY13" fmla="*/ 476250 h 476250"/>
                      <a:gd name="connsiteX14" fmla="*/ 7396131 w 7896225"/>
                      <a:gd name="connsiteY14" fmla="*/ 476250 h 476250"/>
                      <a:gd name="connsiteX15" fmla="*/ 6896037 w 7896225"/>
                      <a:gd name="connsiteY15" fmla="*/ 476250 h 476250"/>
                      <a:gd name="connsiteX16" fmla="*/ 6080093 w 7896225"/>
                      <a:gd name="connsiteY16" fmla="*/ 476250 h 476250"/>
                      <a:gd name="connsiteX17" fmla="*/ 5343112 w 7896225"/>
                      <a:gd name="connsiteY17" fmla="*/ 476250 h 476250"/>
                      <a:gd name="connsiteX18" fmla="*/ 4921980 w 7896225"/>
                      <a:gd name="connsiteY18" fmla="*/ 476250 h 476250"/>
                      <a:gd name="connsiteX19" fmla="*/ 4184999 w 7896225"/>
                      <a:gd name="connsiteY19" fmla="*/ 476250 h 476250"/>
                      <a:gd name="connsiteX20" fmla="*/ 3763867 w 7896225"/>
                      <a:gd name="connsiteY20" fmla="*/ 476250 h 476250"/>
                      <a:gd name="connsiteX21" fmla="*/ 3105849 w 7896225"/>
                      <a:gd name="connsiteY21" fmla="*/ 476250 h 476250"/>
                      <a:gd name="connsiteX22" fmla="*/ 2684716 w 7896225"/>
                      <a:gd name="connsiteY22" fmla="*/ 476250 h 476250"/>
                      <a:gd name="connsiteX23" fmla="*/ 2263584 w 7896225"/>
                      <a:gd name="connsiteY23" fmla="*/ 476250 h 476250"/>
                      <a:gd name="connsiteX24" fmla="*/ 1842452 w 7896225"/>
                      <a:gd name="connsiteY24" fmla="*/ 476250 h 476250"/>
                      <a:gd name="connsiteX25" fmla="*/ 1026509 w 7896225"/>
                      <a:gd name="connsiteY25" fmla="*/ 476250 h 476250"/>
                      <a:gd name="connsiteX26" fmla="*/ 0 w 7896225"/>
                      <a:gd name="connsiteY26" fmla="*/ 476250 h 476250"/>
                      <a:gd name="connsiteX27" fmla="*/ 0 w 7896225"/>
                      <a:gd name="connsiteY27" fmla="*/ 0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896225" h="476250" fill="none" extrusionOk="0">
                        <a:moveTo>
                          <a:pt x="0" y="0"/>
                        </a:moveTo>
                        <a:cubicBezTo>
                          <a:pt x="197718" y="25162"/>
                          <a:pt x="560575" y="-29494"/>
                          <a:pt x="815943" y="0"/>
                        </a:cubicBezTo>
                        <a:cubicBezTo>
                          <a:pt x="1071311" y="29494"/>
                          <a:pt x="1151710" y="-18583"/>
                          <a:pt x="1395000" y="0"/>
                        </a:cubicBezTo>
                        <a:cubicBezTo>
                          <a:pt x="1638290" y="18583"/>
                          <a:pt x="1865408" y="-34880"/>
                          <a:pt x="2131981" y="0"/>
                        </a:cubicBezTo>
                        <a:cubicBezTo>
                          <a:pt x="2398554" y="34880"/>
                          <a:pt x="2624124" y="1274"/>
                          <a:pt x="2947924" y="0"/>
                        </a:cubicBezTo>
                        <a:cubicBezTo>
                          <a:pt x="3271724" y="-1274"/>
                          <a:pt x="3291582" y="-23083"/>
                          <a:pt x="3605943" y="0"/>
                        </a:cubicBezTo>
                        <a:cubicBezTo>
                          <a:pt x="3920304" y="23083"/>
                          <a:pt x="3965979" y="-8578"/>
                          <a:pt x="4184999" y="0"/>
                        </a:cubicBezTo>
                        <a:cubicBezTo>
                          <a:pt x="4404019" y="8578"/>
                          <a:pt x="4498279" y="-27539"/>
                          <a:pt x="4764056" y="0"/>
                        </a:cubicBezTo>
                        <a:cubicBezTo>
                          <a:pt x="5029833" y="27539"/>
                          <a:pt x="5298308" y="36607"/>
                          <a:pt x="5501037" y="0"/>
                        </a:cubicBezTo>
                        <a:cubicBezTo>
                          <a:pt x="5703766" y="-36607"/>
                          <a:pt x="5910419" y="-14585"/>
                          <a:pt x="6159056" y="0"/>
                        </a:cubicBezTo>
                        <a:cubicBezTo>
                          <a:pt x="6407693" y="14585"/>
                          <a:pt x="6458885" y="9901"/>
                          <a:pt x="6580188" y="0"/>
                        </a:cubicBezTo>
                        <a:cubicBezTo>
                          <a:pt x="6701491" y="-9901"/>
                          <a:pt x="7096572" y="-10876"/>
                          <a:pt x="7238206" y="0"/>
                        </a:cubicBezTo>
                        <a:cubicBezTo>
                          <a:pt x="7379840" y="10876"/>
                          <a:pt x="7744730" y="7079"/>
                          <a:pt x="7896225" y="0"/>
                        </a:cubicBezTo>
                        <a:cubicBezTo>
                          <a:pt x="7885950" y="183963"/>
                          <a:pt x="7903022" y="252265"/>
                          <a:pt x="7896225" y="476250"/>
                        </a:cubicBezTo>
                        <a:cubicBezTo>
                          <a:pt x="7716068" y="459799"/>
                          <a:pt x="7551065" y="479243"/>
                          <a:pt x="7396131" y="476250"/>
                        </a:cubicBezTo>
                        <a:cubicBezTo>
                          <a:pt x="7241197" y="473257"/>
                          <a:pt x="7094052" y="471741"/>
                          <a:pt x="6896037" y="476250"/>
                        </a:cubicBezTo>
                        <a:cubicBezTo>
                          <a:pt x="6698022" y="480759"/>
                          <a:pt x="6485080" y="515052"/>
                          <a:pt x="6080093" y="476250"/>
                        </a:cubicBezTo>
                        <a:cubicBezTo>
                          <a:pt x="5675106" y="437448"/>
                          <a:pt x="5597926" y="456990"/>
                          <a:pt x="5343112" y="476250"/>
                        </a:cubicBezTo>
                        <a:cubicBezTo>
                          <a:pt x="5088298" y="495510"/>
                          <a:pt x="5126954" y="474741"/>
                          <a:pt x="4921980" y="476250"/>
                        </a:cubicBezTo>
                        <a:cubicBezTo>
                          <a:pt x="4717006" y="477759"/>
                          <a:pt x="4422509" y="498106"/>
                          <a:pt x="4184999" y="476250"/>
                        </a:cubicBezTo>
                        <a:cubicBezTo>
                          <a:pt x="3947489" y="454394"/>
                          <a:pt x="3899687" y="486252"/>
                          <a:pt x="3763867" y="476250"/>
                        </a:cubicBezTo>
                        <a:cubicBezTo>
                          <a:pt x="3628047" y="466248"/>
                          <a:pt x="3340559" y="500455"/>
                          <a:pt x="3105849" y="476250"/>
                        </a:cubicBezTo>
                        <a:cubicBezTo>
                          <a:pt x="2871139" y="452045"/>
                          <a:pt x="2828209" y="486587"/>
                          <a:pt x="2684716" y="476250"/>
                        </a:cubicBezTo>
                        <a:cubicBezTo>
                          <a:pt x="2541223" y="465913"/>
                          <a:pt x="2445153" y="485096"/>
                          <a:pt x="2263584" y="476250"/>
                        </a:cubicBezTo>
                        <a:cubicBezTo>
                          <a:pt x="2082015" y="467404"/>
                          <a:pt x="2037519" y="459156"/>
                          <a:pt x="1842452" y="476250"/>
                        </a:cubicBezTo>
                        <a:cubicBezTo>
                          <a:pt x="1647385" y="493344"/>
                          <a:pt x="1299884" y="482335"/>
                          <a:pt x="1026509" y="476250"/>
                        </a:cubicBezTo>
                        <a:cubicBezTo>
                          <a:pt x="753134" y="470165"/>
                          <a:pt x="296362" y="468426"/>
                          <a:pt x="0" y="476250"/>
                        </a:cubicBezTo>
                        <a:cubicBezTo>
                          <a:pt x="12118" y="314039"/>
                          <a:pt x="-536" y="135556"/>
                          <a:pt x="0" y="0"/>
                        </a:cubicBezTo>
                        <a:close/>
                      </a:path>
                      <a:path w="7896225" h="476250" stroke="0" extrusionOk="0">
                        <a:moveTo>
                          <a:pt x="0" y="0"/>
                        </a:moveTo>
                        <a:cubicBezTo>
                          <a:pt x="327091" y="-11148"/>
                          <a:pt x="358044" y="18577"/>
                          <a:pt x="658019" y="0"/>
                        </a:cubicBezTo>
                        <a:cubicBezTo>
                          <a:pt x="957994" y="-18577"/>
                          <a:pt x="951242" y="7929"/>
                          <a:pt x="1158113" y="0"/>
                        </a:cubicBezTo>
                        <a:cubicBezTo>
                          <a:pt x="1364984" y="-7929"/>
                          <a:pt x="1505546" y="19373"/>
                          <a:pt x="1737170" y="0"/>
                        </a:cubicBezTo>
                        <a:cubicBezTo>
                          <a:pt x="1968794" y="-19373"/>
                          <a:pt x="2170378" y="7590"/>
                          <a:pt x="2553113" y="0"/>
                        </a:cubicBezTo>
                        <a:cubicBezTo>
                          <a:pt x="2935848" y="-7590"/>
                          <a:pt x="2987027" y="-2729"/>
                          <a:pt x="3132169" y="0"/>
                        </a:cubicBezTo>
                        <a:cubicBezTo>
                          <a:pt x="3277311" y="2729"/>
                          <a:pt x="3533534" y="-8594"/>
                          <a:pt x="3790188" y="0"/>
                        </a:cubicBezTo>
                        <a:cubicBezTo>
                          <a:pt x="4046842" y="8594"/>
                          <a:pt x="4238546" y="-22971"/>
                          <a:pt x="4369245" y="0"/>
                        </a:cubicBezTo>
                        <a:cubicBezTo>
                          <a:pt x="4499944" y="22971"/>
                          <a:pt x="4619492" y="19175"/>
                          <a:pt x="4790377" y="0"/>
                        </a:cubicBezTo>
                        <a:cubicBezTo>
                          <a:pt x="4961262" y="-19175"/>
                          <a:pt x="5310829" y="-8184"/>
                          <a:pt x="5448395" y="0"/>
                        </a:cubicBezTo>
                        <a:cubicBezTo>
                          <a:pt x="5585961" y="8184"/>
                          <a:pt x="5833195" y="-5979"/>
                          <a:pt x="5948490" y="0"/>
                        </a:cubicBezTo>
                        <a:cubicBezTo>
                          <a:pt x="6063785" y="5979"/>
                          <a:pt x="6569025" y="7329"/>
                          <a:pt x="6764433" y="0"/>
                        </a:cubicBezTo>
                        <a:cubicBezTo>
                          <a:pt x="6959841" y="-7329"/>
                          <a:pt x="7505091" y="-26898"/>
                          <a:pt x="7896225" y="0"/>
                        </a:cubicBezTo>
                        <a:cubicBezTo>
                          <a:pt x="7907728" y="169509"/>
                          <a:pt x="7913484" y="344122"/>
                          <a:pt x="7896225" y="476250"/>
                        </a:cubicBezTo>
                        <a:cubicBezTo>
                          <a:pt x="7716829" y="476775"/>
                          <a:pt x="7523987" y="459274"/>
                          <a:pt x="7396131" y="476250"/>
                        </a:cubicBezTo>
                        <a:cubicBezTo>
                          <a:pt x="7268275" y="493226"/>
                          <a:pt x="6820214" y="449499"/>
                          <a:pt x="6659150" y="476250"/>
                        </a:cubicBezTo>
                        <a:cubicBezTo>
                          <a:pt x="6498086" y="503001"/>
                          <a:pt x="6412248" y="489544"/>
                          <a:pt x="6238018" y="476250"/>
                        </a:cubicBezTo>
                        <a:cubicBezTo>
                          <a:pt x="6063788" y="462956"/>
                          <a:pt x="5662016" y="494325"/>
                          <a:pt x="5422075" y="476250"/>
                        </a:cubicBezTo>
                        <a:cubicBezTo>
                          <a:pt x="5182134" y="458175"/>
                          <a:pt x="5021775" y="510085"/>
                          <a:pt x="4685094" y="476250"/>
                        </a:cubicBezTo>
                        <a:cubicBezTo>
                          <a:pt x="4348413" y="442415"/>
                          <a:pt x="4229003" y="461448"/>
                          <a:pt x="3869150" y="476250"/>
                        </a:cubicBezTo>
                        <a:cubicBezTo>
                          <a:pt x="3509297" y="491052"/>
                          <a:pt x="3459498" y="462648"/>
                          <a:pt x="3290094" y="476250"/>
                        </a:cubicBezTo>
                        <a:cubicBezTo>
                          <a:pt x="3120690" y="489852"/>
                          <a:pt x="2819274" y="475319"/>
                          <a:pt x="2553113" y="476250"/>
                        </a:cubicBezTo>
                        <a:cubicBezTo>
                          <a:pt x="2286952" y="477181"/>
                          <a:pt x="2113123" y="461548"/>
                          <a:pt x="1974056" y="476250"/>
                        </a:cubicBezTo>
                        <a:cubicBezTo>
                          <a:pt x="1834989" y="490952"/>
                          <a:pt x="1567175" y="500822"/>
                          <a:pt x="1237075" y="476250"/>
                        </a:cubicBezTo>
                        <a:cubicBezTo>
                          <a:pt x="906975" y="451678"/>
                          <a:pt x="904907" y="475621"/>
                          <a:pt x="736981" y="476250"/>
                        </a:cubicBezTo>
                        <a:cubicBezTo>
                          <a:pt x="569055" y="476879"/>
                          <a:pt x="310364" y="471299"/>
                          <a:pt x="0" y="476250"/>
                        </a:cubicBezTo>
                        <a:cubicBezTo>
                          <a:pt x="21886" y="326094"/>
                          <a:pt x="4022" y="2072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AB7C70A-1D0C-3C0D-7DDC-E4F8FDD58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02" r="14471" b="21392"/>
          <a:stretch/>
        </p:blipFill>
        <p:spPr>
          <a:xfrm>
            <a:off x="1235886" y="2517639"/>
            <a:ext cx="7885254" cy="322393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7F372A7-27B2-F71F-FE72-F9A26C411224}"/>
              </a:ext>
            </a:extLst>
          </p:cNvPr>
          <p:cNvSpPr txBox="1"/>
          <p:nvPr/>
        </p:nvSpPr>
        <p:spPr>
          <a:xfrm>
            <a:off x="4861105" y="2071879"/>
            <a:ext cx="2598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2026 a 2028: </a:t>
            </a:r>
            <a:r>
              <a:rPr lang="pt-BR" sz="1200" dirty="0">
                <a:latin typeface="Arial Rounded MT Bold" panose="020F0704030504030204" pitchFamily="34" charset="0"/>
                <a:cs typeface="Arial" panose="020B0604020202020204" pitchFamily="34" charset="0"/>
              </a:rPr>
              <a:t>Cobrança teste à alíquota de 0,1%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96F1E01-69D4-6FC2-6B3B-E9BA40256CB2}"/>
              </a:ext>
            </a:extLst>
          </p:cNvPr>
          <p:cNvSpPr txBox="1"/>
          <p:nvPr/>
        </p:nvSpPr>
        <p:spPr>
          <a:xfrm>
            <a:off x="4861105" y="2902080"/>
            <a:ext cx="278160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2029 a 2032: </a:t>
            </a:r>
            <a:r>
              <a:rPr lang="pt-BR" sz="1200" dirty="0">
                <a:latin typeface="Arial Rounded MT Bold" panose="020F0704030504030204" pitchFamily="34" charset="0"/>
                <a:cs typeface="Arial" panose="020B0604020202020204" pitchFamily="34" charset="0"/>
              </a:rPr>
              <a:t>Redução das alíquotas de ICMS/ISS e dos benefícios fiscais à razão de 10% por ano e elevação proporcional das alíquotas do IBS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0B4E574-DC39-796E-FE62-40BB1E58FD33}"/>
              </a:ext>
            </a:extLst>
          </p:cNvPr>
          <p:cNvSpPr txBox="1"/>
          <p:nvPr/>
        </p:nvSpPr>
        <p:spPr>
          <a:xfrm flipH="1">
            <a:off x="6651853" y="4700503"/>
            <a:ext cx="25193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 partir de 2033: </a:t>
            </a:r>
            <a:r>
              <a:rPr lang="pt-BR" sz="1200" dirty="0">
                <a:latin typeface="Arial Rounded MT Bold" panose="020F0704030504030204" pitchFamily="34" charset="0"/>
                <a:cs typeface="Arial" panose="020B0604020202020204" pitchFamily="34" charset="0"/>
              </a:rPr>
              <a:t>Extinção do ICMS/ISS e dos benefícios fiscais e cobrança plena do IBS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C40BB795-EBDE-A8CC-825A-6CFD2F471543}"/>
              </a:ext>
            </a:extLst>
          </p:cNvPr>
          <p:cNvSpPr/>
          <p:nvPr/>
        </p:nvSpPr>
        <p:spPr>
          <a:xfrm>
            <a:off x="3684536" y="2183794"/>
            <a:ext cx="974556" cy="974556"/>
          </a:xfrm>
          <a:prstGeom prst="ellipse">
            <a:avLst/>
          </a:prstGeom>
          <a:solidFill>
            <a:srgbClr val="069953"/>
          </a:solidFill>
          <a:ln w="412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7284149-C267-F43F-FD26-B9C318CC3351}"/>
              </a:ext>
            </a:extLst>
          </p:cNvPr>
          <p:cNvSpPr txBox="1"/>
          <p:nvPr/>
        </p:nvSpPr>
        <p:spPr>
          <a:xfrm>
            <a:off x="3736438" y="2471017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A512A8B-901F-8010-3B1B-3A6FC97DD29E}"/>
              </a:ext>
            </a:extLst>
          </p:cNvPr>
          <p:cNvSpPr/>
          <p:nvPr/>
        </p:nvSpPr>
        <p:spPr>
          <a:xfrm>
            <a:off x="7511768" y="2183794"/>
            <a:ext cx="974556" cy="974556"/>
          </a:xfrm>
          <a:prstGeom prst="ellipse">
            <a:avLst/>
          </a:prstGeom>
          <a:solidFill>
            <a:srgbClr val="069953"/>
          </a:solidFill>
          <a:ln w="412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E5824DF-E2EF-D180-389D-83639B5672E5}"/>
              </a:ext>
            </a:extLst>
          </p:cNvPr>
          <p:cNvSpPr txBox="1"/>
          <p:nvPr/>
        </p:nvSpPr>
        <p:spPr>
          <a:xfrm>
            <a:off x="7563670" y="2471017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2028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144EF18-4230-6239-4813-DDF09DF5C24E}"/>
              </a:ext>
            </a:extLst>
          </p:cNvPr>
          <p:cNvSpPr/>
          <p:nvPr/>
        </p:nvSpPr>
        <p:spPr>
          <a:xfrm>
            <a:off x="7511768" y="3601067"/>
            <a:ext cx="974556" cy="974556"/>
          </a:xfrm>
          <a:prstGeom prst="ellipse">
            <a:avLst/>
          </a:prstGeom>
          <a:solidFill>
            <a:srgbClr val="069953"/>
          </a:solidFill>
          <a:ln w="412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D67E7B4-6E6E-4464-5F8C-FDEF3A620EDF}"/>
              </a:ext>
            </a:extLst>
          </p:cNvPr>
          <p:cNvSpPr txBox="1"/>
          <p:nvPr/>
        </p:nvSpPr>
        <p:spPr>
          <a:xfrm>
            <a:off x="7563670" y="3888290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2029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43E82A6-AC49-05A2-DE28-A8E90E211163}"/>
              </a:ext>
            </a:extLst>
          </p:cNvPr>
          <p:cNvSpPr/>
          <p:nvPr/>
        </p:nvSpPr>
        <p:spPr>
          <a:xfrm>
            <a:off x="3694002" y="3607813"/>
            <a:ext cx="974556" cy="974556"/>
          </a:xfrm>
          <a:prstGeom prst="ellipse">
            <a:avLst/>
          </a:prstGeom>
          <a:solidFill>
            <a:srgbClr val="069953"/>
          </a:solidFill>
          <a:ln w="412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55ED219-796B-EC5F-C52C-E350C1CDF6FC}"/>
              </a:ext>
            </a:extLst>
          </p:cNvPr>
          <p:cNvSpPr txBox="1"/>
          <p:nvPr/>
        </p:nvSpPr>
        <p:spPr>
          <a:xfrm>
            <a:off x="3745904" y="3895036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2032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0F75BCF-EB46-913C-E314-6972FD60C73D}"/>
              </a:ext>
            </a:extLst>
          </p:cNvPr>
          <p:cNvSpPr/>
          <p:nvPr/>
        </p:nvSpPr>
        <p:spPr>
          <a:xfrm>
            <a:off x="5608722" y="4855855"/>
            <a:ext cx="974556" cy="974556"/>
          </a:xfrm>
          <a:prstGeom prst="ellipse">
            <a:avLst/>
          </a:prstGeom>
          <a:solidFill>
            <a:srgbClr val="069953"/>
          </a:solidFill>
          <a:ln w="412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F01E66A-12DD-97B5-80CC-0C66BA25A989}"/>
              </a:ext>
            </a:extLst>
          </p:cNvPr>
          <p:cNvSpPr txBox="1"/>
          <p:nvPr/>
        </p:nvSpPr>
        <p:spPr>
          <a:xfrm>
            <a:off x="5660624" y="5143078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2033</a:t>
            </a:r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89BE6C65-FF39-D99E-C6C6-8478D8B53E7B}"/>
              </a:ext>
            </a:extLst>
          </p:cNvPr>
          <p:cNvSpPr/>
          <p:nvPr/>
        </p:nvSpPr>
        <p:spPr>
          <a:xfrm>
            <a:off x="8827053" y="5252936"/>
            <a:ext cx="522687" cy="458520"/>
          </a:xfrm>
          <a:prstGeom prst="rightArrow">
            <a:avLst/>
          </a:prstGeom>
          <a:solidFill>
            <a:srgbClr val="799AB4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D85BE31C-CE88-659E-9391-4BACAEBE4D46}"/>
              </a:ext>
            </a:extLst>
          </p:cNvPr>
          <p:cNvSpPr/>
          <p:nvPr/>
        </p:nvSpPr>
        <p:spPr>
          <a:xfrm flipV="1">
            <a:off x="-9347" y="1622668"/>
            <a:ext cx="10440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47E8E12A-9A08-2C9C-DF12-BEF1694C8259}"/>
              </a:ext>
            </a:extLst>
          </p:cNvPr>
          <p:cNvSpPr txBox="1"/>
          <p:nvPr/>
        </p:nvSpPr>
        <p:spPr>
          <a:xfrm>
            <a:off x="361459" y="797599"/>
            <a:ext cx="1036061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TRANSIÇÃO DOS TRIBUTOS ESTADUAIS E MUNICIPAIS</a:t>
            </a:r>
          </a:p>
        </p:txBody>
      </p:sp>
    </p:spTree>
    <p:extLst>
      <p:ext uri="{BB962C8B-B14F-4D97-AF65-F5344CB8AC3E}">
        <p14:creationId xmlns:p14="http://schemas.microsoft.com/office/powerpoint/2010/main" val="267137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0E1C8B9-AFA8-8993-19A6-D8D2DE66AED0}"/>
              </a:ext>
            </a:extLst>
          </p:cNvPr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1894687-E07A-8DC1-4538-913C3AA5EC79}"/>
              </a:ext>
            </a:extLst>
          </p:cNvPr>
          <p:cNvSpPr/>
          <p:nvPr/>
        </p:nvSpPr>
        <p:spPr>
          <a:xfrm flipV="1">
            <a:off x="-9347" y="1622668"/>
            <a:ext cx="6192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105252C3-123E-C921-A94C-2F64CEBBDBE4}"/>
              </a:ext>
            </a:extLst>
          </p:cNvPr>
          <p:cNvSpPr txBox="1"/>
          <p:nvPr/>
        </p:nvSpPr>
        <p:spPr>
          <a:xfrm>
            <a:off x="361459" y="797599"/>
            <a:ext cx="1010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TETO DE REFERÊNCIA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58FEB378-6FEE-A9C5-3D71-B9E4DE784EFF}"/>
              </a:ext>
            </a:extLst>
          </p:cNvPr>
          <p:cNvSpPr txBox="1"/>
          <p:nvPr/>
        </p:nvSpPr>
        <p:spPr>
          <a:xfrm>
            <a:off x="752949" y="1909513"/>
            <a:ext cx="11142877" cy="460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Mecanismo de trava constitucional à elevação de carga tributária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Se a arrecadação média com a CBS e o IS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69953"/>
                </a:highlight>
                <a:latin typeface="Arial Rounded MT Bold" panose="020F0704030504030204" pitchFamily="34" charset="0"/>
                <a:cs typeface="Arial" panose="020B0604020202020204" pitchFamily="34" charset="0"/>
              </a:rPr>
              <a:t>em 2027 e 2028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resultar em percentual de carga tributária proporcional ao PIB superior ao apurado com a arrecadação média de </a:t>
            </a:r>
            <a:r>
              <a:rPr lang="pt-B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PIS, COFINS, IPI e IOF-Seguros entre 2012 e 2021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(</a:t>
            </a:r>
            <a:r>
              <a:rPr lang="pt-BR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Teto de Referência da União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), a alíquota de referência será reduzida na medida necessária para evitar elevação de carga tributária</a:t>
            </a: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Se a arrecadação média com a CBS, o IS e o IBS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69953"/>
                </a:highlight>
                <a:latin typeface="Arial Rounded MT Bold" panose="020F0704030504030204" pitchFamily="34" charset="0"/>
                <a:cs typeface="Arial" panose="020B0604020202020204" pitchFamily="34" charset="0"/>
              </a:rPr>
              <a:t>entre 2029 e 2033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resultar em percentual de carga tributária proporcional ao PIB superior ao apurado com a arrecadação média de </a:t>
            </a:r>
            <a:r>
              <a:rPr lang="pt-B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PIS, COFINS, IPI, IOF-Seguros, ICMS e ISS entre 2012 e 2021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(</a:t>
            </a:r>
            <a:r>
              <a:rPr lang="pt-BR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Teto de Referência Total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), as alíquotas de referência serão reduzidas na medida necessária para evitar elevação de carga tributária</a:t>
            </a:r>
          </a:p>
        </p:txBody>
      </p:sp>
    </p:spTree>
    <p:extLst>
      <p:ext uri="{BB962C8B-B14F-4D97-AF65-F5344CB8AC3E}">
        <p14:creationId xmlns:p14="http://schemas.microsoft.com/office/powerpoint/2010/main" val="3586132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9D5AC6CD-C6E5-9E1D-183A-9DEF7D778B12}"/>
              </a:ext>
            </a:extLst>
          </p:cNvPr>
          <p:cNvSpPr/>
          <p:nvPr/>
        </p:nvSpPr>
        <p:spPr>
          <a:xfrm>
            <a:off x="1588" y="0"/>
            <a:ext cx="12277498" cy="6858000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89166454-F5FD-0ECB-1BA8-35C29880D106}"/>
              </a:ext>
            </a:extLst>
          </p:cNvPr>
          <p:cNvSpPr txBox="1"/>
          <p:nvPr/>
        </p:nvSpPr>
        <p:spPr>
          <a:xfrm>
            <a:off x="699796" y="2067864"/>
            <a:ext cx="9647853" cy="46024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Compensação das empresas que detêm incentivos ficais de ICMS que serão </a:t>
            </a:r>
            <a:r>
              <a:rPr lang="pt-BR" sz="21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progressivamente reduzidos entre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69953"/>
                </a:highlight>
                <a:latin typeface="Arial Rounded MT Bold" panose="020F0704030504030204" pitchFamily="34" charset="0"/>
                <a:cs typeface="Arial" panose="020B0604020202020204" pitchFamily="34" charset="0"/>
              </a:rPr>
              <a:t>2029 e 2032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(10% ao ano)</a:t>
            </a:r>
          </a:p>
          <a:p>
            <a:pPr algn="just">
              <a:lnSpc>
                <a:spcPct val="150000"/>
              </a:lnSpc>
            </a:pPr>
            <a:endParaRPr lang="pt-BR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Objeto de compensação: benefícios fiscais </a:t>
            </a:r>
            <a:r>
              <a:rPr lang="pt-BR" sz="21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onerosos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(por prazo certo e sob condição) concedidos 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69953"/>
                </a:highlight>
                <a:latin typeface="Arial Rounded MT Bold" panose="020F0704030504030204" pitchFamily="34" charset="0"/>
                <a:cs typeface="Arial" panose="020B0604020202020204" pitchFamily="34" charset="0"/>
              </a:rPr>
              <a:t>até 31 de maio de 2023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, sem prejuízo de ulteriores prorrogações ou renovações</a:t>
            </a:r>
          </a:p>
          <a:p>
            <a:pPr algn="just">
              <a:lnSpc>
                <a:spcPct val="150000"/>
              </a:lnSpc>
            </a:pPr>
            <a:endParaRPr lang="pt-BR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Funding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: 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69953"/>
                </a:highlight>
                <a:latin typeface="Arial Rounded MT Bold" panose="020F0704030504030204" pitchFamily="34" charset="0"/>
                <a:cs typeface="Arial" panose="020B0604020202020204" pitchFamily="34" charset="0"/>
              </a:rPr>
              <a:t>R$ 160 bilhões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aportados pela </a:t>
            </a:r>
            <a:r>
              <a:rPr lang="pt-BR" sz="21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União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até 2032, os quais deverão ser </a:t>
            </a:r>
            <a:r>
              <a:rPr lang="pt-BR" sz="21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complementados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em caso de insuficiência para a compensação integral</a:t>
            </a:r>
            <a:endParaRPr lang="pt-BR" sz="21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B8D93FE3-F80A-D03D-D910-3B5BD2D2D44D}"/>
              </a:ext>
            </a:extLst>
          </p:cNvPr>
          <p:cNvSpPr/>
          <p:nvPr/>
        </p:nvSpPr>
        <p:spPr>
          <a:xfrm flipV="1">
            <a:off x="-9347" y="1622668"/>
            <a:ext cx="7452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FEE21E12-3623-13BD-B2D8-120B898F6875}"/>
              </a:ext>
            </a:extLst>
          </p:cNvPr>
          <p:cNvSpPr txBox="1"/>
          <p:nvPr/>
        </p:nvSpPr>
        <p:spPr>
          <a:xfrm>
            <a:off x="361459" y="241009"/>
            <a:ext cx="10107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FUNDO DE COMPENSAÇÃO 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DE BENEFÍCIOS FISCAIS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5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9D5AC6CD-C6E5-9E1D-183A-9DEF7D778B12}"/>
              </a:ext>
            </a:extLst>
          </p:cNvPr>
          <p:cNvSpPr/>
          <p:nvPr/>
        </p:nvSpPr>
        <p:spPr>
          <a:xfrm>
            <a:off x="1588" y="0"/>
            <a:ext cx="12277498" cy="6858000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89166454-F5FD-0ECB-1BA8-35C29880D106}"/>
              </a:ext>
            </a:extLst>
          </p:cNvPr>
          <p:cNvSpPr txBox="1"/>
          <p:nvPr/>
        </p:nvSpPr>
        <p:spPr>
          <a:xfrm>
            <a:off x="699796" y="2067864"/>
            <a:ext cx="9186076" cy="39099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Incidirá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sobre produção, extração, comercialização ou importação de bens e serviços prejudiciais à saúde ou ao meio ambiente</a:t>
            </a:r>
          </a:p>
          <a:p>
            <a:pPr algn="just">
              <a:lnSpc>
                <a:spcPct val="150000"/>
              </a:lnSpc>
            </a:pPr>
            <a:endParaRPr lang="pt-BR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Instituição por lei complementar </a:t>
            </a:r>
          </a:p>
          <a:p>
            <a:pPr algn="just">
              <a:lnSpc>
                <a:spcPct val="150000"/>
              </a:lnSpc>
            </a:pPr>
            <a:endParaRPr lang="pt-BR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Incidência monofásica</a:t>
            </a:r>
          </a:p>
          <a:p>
            <a:pPr algn="just">
              <a:lnSpc>
                <a:spcPct val="150000"/>
              </a:lnSpc>
            </a:pPr>
            <a:endParaRPr lang="pt-BR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Alíquotas fixadas por lei ordinária (</a:t>
            </a:r>
            <a:r>
              <a:rPr lang="pt-BR" sz="2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ad valorem 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ou </a:t>
            </a:r>
            <a:r>
              <a:rPr lang="pt-BR" sz="2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ad rem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  <a:endParaRPr lang="pt-BR" sz="21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B8D93FE3-F80A-D03D-D910-3B5BD2D2D44D}"/>
              </a:ext>
            </a:extLst>
          </p:cNvPr>
          <p:cNvSpPr/>
          <p:nvPr/>
        </p:nvSpPr>
        <p:spPr>
          <a:xfrm flipV="1">
            <a:off x="-9347" y="1622668"/>
            <a:ext cx="5508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FEE21E12-3623-13BD-B2D8-120B898F6875}"/>
              </a:ext>
            </a:extLst>
          </p:cNvPr>
          <p:cNvSpPr txBox="1"/>
          <p:nvPr/>
        </p:nvSpPr>
        <p:spPr>
          <a:xfrm>
            <a:off x="361459" y="797599"/>
            <a:ext cx="1010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IMPOSTO SELETIVO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61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9D5AC6CD-C6E5-9E1D-183A-9DEF7D778B12}"/>
              </a:ext>
            </a:extLst>
          </p:cNvPr>
          <p:cNvSpPr/>
          <p:nvPr/>
        </p:nvSpPr>
        <p:spPr>
          <a:xfrm>
            <a:off x="1588" y="0"/>
            <a:ext cx="12277498" cy="6858000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89166454-F5FD-0ECB-1BA8-35C29880D106}"/>
              </a:ext>
            </a:extLst>
          </p:cNvPr>
          <p:cNvSpPr txBox="1"/>
          <p:nvPr/>
        </p:nvSpPr>
        <p:spPr>
          <a:xfrm>
            <a:off x="699796" y="2067864"/>
            <a:ext cx="9007421" cy="6334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Não incidirá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sobre energia elétrica e telecomunicações, mas </a:t>
            </a:r>
            <a:r>
              <a:rPr lang="pt-BR" sz="21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poderá incidir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sobre combustíveis</a:t>
            </a:r>
          </a:p>
          <a:p>
            <a:pPr algn="just">
              <a:lnSpc>
                <a:spcPct val="150000"/>
              </a:lnSpc>
            </a:pPr>
            <a:endParaRPr lang="pt-BR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No caso de extração de produtos primários, terá alíquota máxima de 1% do valor de mercado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Integrará as bases de cálculo do ICMS, do ISS, do IBS e da CBS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Alíquotas fixadas por lei ordinária (</a:t>
            </a:r>
            <a:r>
              <a:rPr lang="pt-BR" sz="2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ad valorem 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ou </a:t>
            </a:r>
            <a:r>
              <a:rPr lang="pt-BR" sz="2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ad rem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1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B8D93FE3-F80A-D03D-D910-3B5BD2D2D44D}"/>
              </a:ext>
            </a:extLst>
          </p:cNvPr>
          <p:cNvSpPr/>
          <p:nvPr/>
        </p:nvSpPr>
        <p:spPr>
          <a:xfrm flipV="1">
            <a:off x="-9347" y="1622668"/>
            <a:ext cx="5508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FEE21E12-3623-13BD-B2D8-120B898F6875}"/>
              </a:ext>
            </a:extLst>
          </p:cNvPr>
          <p:cNvSpPr txBox="1"/>
          <p:nvPr/>
        </p:nvSpPr>
        <p:spPr>
          <a:xfrm>
            <a:off x="361459" y="797599"/>
            <a:ext cx="1010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IMPOSTO SELETIVO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02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24186ED-043A-53DE-6062-075E8A6429EF}"/>
              </a:ext>
            </a:extLst>
          </p:cNvPr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C9A7D0F-FDEB-A948-11F3-371FBB684552}"/>
              </a:ext>
            </a:extLst>
          </p:cNvPr>
          <p:cNvSpPr txBox="1"/>
          <p:nvPr/>
        </p:nvSpPr>
        <p:spPr>
          <a:xfrm>
            <a:off x="747875" y="2079502"/>
            <a:ext cx="9571782" cy="419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Transição federativa de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69953"/>
                </a:highlight>
                <a:latin typeface="Arial Rounded MT Bold" panose="020F0704030504030204" pitchFamily="34" charset="0"/>
                <a:cs typeface="Arial" panose="020B0604020202020204" pitchFamily="34" charset="0"/>
              </a:rPr>
              <a:t>49 anos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(2029 a 2077)</a:t>
            </a: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Distribuição do produto arrecadado com base na receita média de ICMS e ISS</a:t>
            </a: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Seguro-receita (5% da parcela não retida da arrecadação do IBS)</a:t>
            </a: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Fundo Nacional de Desenvolvimento Regional (R$ 60 bilhões por ano a partir de 2043, distribuídos segundo os critérios populacional e de participação no FPE)</a:t>
            </a:r>
          </a:p>
          <a:p>
            <a:pPr algn="just">
              <a:lnSpc>
                <a:spcPct val="150000"/>
              </a:lnSpc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Quórum de deliberação no Comitê Gestor do IBS (critério populacional)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A0046B1-0A0D-E2A6-F213-A8EA59ACD5CC}"/>
              </a:ext>
            </a:extLst>
          </p:cNvPr>
          <p:cNvSpPr/>
          <p:nvPr/>
        </p:nvSpPr>
        <p:spPr>
          <a:xfrm flipV="1">
            <a:off x="-9347" y="1622668"/>
            <a:ext cx="10080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12BBF38-F0F5-0D01-F5B8-075C2CDB5970}"/>
              </a:ext>
            </a:extLst>
          </p:cNvPr>
          <p:cNvSpPr txBox="1"/>
          <p:nvPr/>
        </p:nvSpPr>
        <p:spPr>
          <a:xfrm>
            <a:off x="361459" y="797599"/>
            <a:ext cx="1010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PRINCIPAIS QUESTÕES FEDERATIVAS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5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1DA6EE3F-A20B-EFFF-EC48-D6D16062D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154" b="3990"/>
          <a:stretch/>
        </p:blipFill>
        <p:spPr bwMode="auto">
          <a:xfrm>
            <a:off x="0" y="0"/>
            <a:ext cx="12263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ECDDFEA5-FAB6-B0D6-E049-A618774A0716}"/>
              </a:ext>
            </a:extLst>
          </p:cNvPr>
          <p:cNvSpPr/>
          <p:nvPr/>
        </p:nvSpPr>
        <p:spPr>
          <a:xfrm>
            <a:off x="-1" y="-19051"/>
            <a:ext cx="12255301" cy="6877051"/>
          </a:xfrm>
          <a:prstGeom prst="rect">
            <a:avLst/>
          </a:prstGeom>
          <a:solidFill>
            <a:schemeClr val="tx1">
              <a:lumMod val="85000"/>
              <a:lumOff val="15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65B5625-9E24-81B7-E51B-741A995E1EBC}"/>
              </a:ext>
            </a:extLst>
          </p:cNvPr>
          <p:cNvGrpSpPr/>
          <p:nvPr/>
        </p:nvGrpSpPr>
        <p:grpSpPr>
          <a:xfrm>
            <a:off x="1500996" y="1779808"/>
            <a:ext cx="10754305" cy="1739825"/>
            <a:chOff x="1500996" y="1779808"/>
            <a:chExt cx="10754305" cy="1739825"/>
          </a:xfrm>
        </p:grpSpPr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894AB716-E228-44AA-29A7-153937637FF8}"/>
                </a:ext>
              </a:extLst>
            </p:cNvPr>
            <p:cNvSpPr/>
            <p:nvPr/>
          </p:nvSpPr>
          <p:spPr>
            <a:xfrm>
              <a:off x="1522054" y="3448980"/>
              <a:ext cx="10728000" cy="7065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13EC469A-814A-327E-D33E-1E072DAD1645}"/>
                </a:ext>
              </a:extLst>
            </p:cNvPr>
            <p:cNvSpPr/>
            <p:nvPr/>
          </p:nvSpPr>
          <p:spPr>
            <a:xfrm>
              <a:off x="1500996" y="1779808"/>
              <a:ext cx="10754305" cy="1528235"/>
            </a:xfrm>
            <a:prstGeom prst="rect">
              <a:avLst/>
            </a:prstGeom>
            <a:solidFill>
              <a:schemeClr val="tx2">
                <a:lumMod val="75000"/>
                <a:alpha val="6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6F92E81B-6ACC-AF27-6BAD-E2C9B6C097DC}"/>
                </a:ext>
              </a:extLst>
            </p:cNvPr>
            <p:cNvSpPr txBox="1"/>
            <p:nvPr/>
          </p:nvSpPr>
          <p:spPr>
            <a:xfrm>
              <a:off x="1587260" y="1783095"/>
              <a:ext cx="10660253" cy="156966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n>
                    <a:solidFill>
                      <a:schemeClr val="bg2"/>
                    </a:solidFill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Arial Rounded MT Bold" panose="020F0704030504030204" pitchFamily="34" charset="0"/>
                  <a:ea typeface="Lato Black" charset="0"/>
                  <a:cs typeface="Lato Black" charset="0"/>
                </a:rPr>
                <a:t>PRINCIPAIS IMPACTOS </a:t>
              </a:r>
            </a:p>
            <a:p>
              <a:r>
                <a:rPr lang="en-US" sz="4800" b="1" dirty="0">
                  <a:ln>
                    <a:solidFill>
                      <a:schemeClr val="bg2"/>
                    </a:solidFill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Arial Rounded MT Bold" panose="020F0704030504030204" pitchFamily="34" charset="0"/>
                  <a:ea typeface="Lato Black" charset="0"/>
                  <a:cs typeface="Lato Black" charset="0"/>
                </a:rPr>
                <a:t>SOBRE O SETOR DE TECNOLOGIA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8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24186ED-043A-53DE-6062-075E8A6429EF}"/>
              </a:ext>
            </a:extLst>
          </p:cNvPr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C9A7D0F-FDEB-A948-11F3-371FBB684552}"/>
              </a:ext>
            </a:extLst>
          </p:cNvPr>
          <p:cNvSpPr txBox="1"/>
          <p:nvPr/>
        </p:nvSpPr>
        <p:spPr>
          <a:xfrm>
            <a:off x="85458" y="1694900"/>
            <a:ext cx="11921383" cy="5265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Perspectiva de elevação de carga tributária para as empresas de softwares e prestam serviços na área de tecnologia: </a:t>
            </a:r>
            <a:r>
              <a:rPr lang="pt-B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alto valor agregado e baixa tomada de créditos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Carga atual com PIS/COFINS e ISS de 8,65% (lucro presumido) e de 14,25% (lucro real) será elevada para patamar aproximado de 27,5% (embora com cálculo do imposto “por fora” e possibilidade de tomada de créditos)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Elevação dos preços dos serviços de tecnologia em torno de 22% (Fonte: ABES)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Exceção: fabricação de softwares (atividade sujeita ao ICMS)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A0046B1-0A0D-E2A6-F213-A8EA59ACD5CC}"/>
              </a:ext>
            </a:extLst>
          </p:cNvPr>
          <p:cNvSpPr/>
          <p:nvPr/>
        </p:nvSpPr>
        <p:spPr>
          <a:xfrm flipV="1">
            <a:off x="-9347" y="1622668"/>
            <a:ext cx="5580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12BBF38-F0F5-0D01-F5B8-075C2CDB5970}"/>
              </a:ext>
            </a:extLst>
          </p:cNvPr>
          <p:cNvSpPr txBox="1"/>
          <p:nvPr/>
        </p:nvSpPr>
        <p:spPr>
          <a:xfrm>
            <a:off x="361459" y="797599"/>
            <a:ext cx="10107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CARGA TRIBUTÁRIA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2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E6AA68-EED7-4DC7-485F-7BA38307A99D}"/>
              </a:ext>
            </a:extLst>
          </p:cNvPr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A4FB3F1-D609-AF55-8170-B39AAFA2E51E}"/>
              </a:ext>
            </a:extLst>
          </p:cNvPr>
          <p:cNvSpPr/>
          <p:nvPr/>
        </p:nvSpPr>
        <p:spPr>
          <a:xfrm flipV="1">
            <a:off x="-9347" y="1622668"/>
            <a:ext cx="3600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183D02-20FD-ACE2-01A7-8F44D796D3A9}"/>
              </a:ext>
            </a:extLst>
          </p:cNvPr>
          <p:cNvSpPr txBox="1"/>
          <p:nvPr/>
        </p:nvSpPr>
        <p:spPr>
          <a:xfrm>
            <a:off x="504335" y="837094"/>
            <a:ext cx="682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OBJETIVOS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7B1A7D5-8B55-8E79-0364-B293BFA91A03}"/>
              </a:ext>
            </a:extLst>
          </p:cNvPr>
          <p:cNvSpPr txBox="1"/>
          <p:nvPr/>
        </p:nvSpPr>
        <p:spPr>
          <a:xfrm>
            <a:off x="2379267" y="1965833"/>
            <a:ext cx="6685247" cy="404739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Propiciar crescimento econômico sustentável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Eliminar distorções do sistema tributário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Modernizar a legislação tributária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Simplificar o sistema tributário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Garantir transparência</a:t>
            </a:r>
          </a:p>
          <a:p>
            <a:pPr>
              <a:lnSpc>
                <a:spcPct val="200000"/>
              </a:lnSpc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Promover cidadania fiscal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C3BCDFE-BB4E-24ED-AAE7-F69263146BC5}"/>
              </a:ext>
            </a:extLst>
          </p:cNvPr>
          <p:cNvSpPr/>
          <p:nvPr/>
        </p:nvSpPr>
        <p:spPr>
          <a:xfrm>
            <a:off x="1490208" y="2121672"/>
            <a:ext cx="551344" cy="513816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2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485E89E-165D-B468-1BD3-F58DFA9866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510" y="2131005"/>
            <a:ext cx="458557" cy="45855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A0CCE4F4-745F-0D64-82D4-D8EF3D2CECD3}"/>
              </a:ext>
            </a:extLst>
          </p:cNvPr>
          <p:cNvSpPr/>
          <p:nvPr/>
        </p:nvSpPr>
        <p:spPr>
          <a:xfrm>
            <a:off x="1490208" y="2776860"/>
            <a:ext cx="551344" cy="513816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2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4E2BBCC-7E78-9BD6-CA40-17D250D0A1C3}"/>
              </a:ext>
            </a:extLst>
          </p:cNvPr>
          <p:cNvSpPr/>
          <p:nvPr/>
        </p:nvSpPr>
        <p:spPr>
          <a:xfrm>
            <a:off x="1490208" y="3432220"/>
            <a:ext cx="551344" cy="513816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2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C4E037E-87DC-F00B-F478-D3DCCA86162E}"/>
              </a:ext>
            </a:extLst>
          </p:cNvPr>
          <p:cNvSpPr/>
          <p:nvPr/>
        </p:nvSpPr>
        <p:spPr>
          <a:xfrm>
            <a:off x="1490208" y="4137188"/>
            <a:ext cx="551344" cy="513816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2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30A644C-8442-218C-B1D1-2FB676A507B9}"/>
              </a:ext>
            </a:extLst>
          </p:cNvPr>
          <p:cNvSpPr/>
          <p:nvPr/>
        </p:nvSpPr>
        <p:spPr>
          <a:xfrm>
            <a:off x="1490208" y="4833524"/>
            <a:ext cx="551344" cy="513816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2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D86BF4E-C7F8-C777-C9EE-32705C771EC3}"/>
              </a:ext>
            </a:extLst>
          </p:cNvPr>
          <p:cNvSpPr/>
          <p:nvPr/>
        </p:nvSpPr>
        <p:spPr>
          <a:xfrm>
            <a:off x="1490208" y="5529341"/>
            <a:ext cx="551344" cy="513816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bg2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C66D910-233C-C8AD-F2B8-1AEADD6CEB5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6916" y="3457269"/>
            <a:ext cx="458614" cy="45861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D584A1B-9DF3-EFEA-EC99-A70BB209515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4846" y="4199828"/>
            <a:ext cx="381000" cy="381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B2CF5ED-177F-BF84-B3DB-2A04EAAC262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7376" y="4915061"/>
            <a:ext cx="349233" cy="34923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1D362CF-5623-42D6-4817-1F0567DF0AF3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6916" y="2832028"/>
            <a:ext cx="399693" cy="39969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13B92C83-7B04-6DC6-9EDA-D18CA0914EE7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4536" y="5586795"/>
            <a:ext cx="407313" cy="40731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61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224186ED-043A-53DE-6062-075E8A6429EF}"/>
              </a:ext>
            </a:extLst>
          </p:cNvPr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C9A7D0F-FDEB-A948-11F3-371FBB684552}"/>
              </a:ext>
            </a:extLst>
          </p:cNvPr>
          <p:cNvSpPr txBox="1"/>
          <p:nvPr/>
        </p:nvSpPr>
        <p:spPr>
          <a:xfrm>
            <a:off x="747873" y="2079502"/>
            <a:ext cx="9215277" cy="433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Impossibilidade de tomada de créditos com mão de obra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Estímulo à </a:t>
            </a:r>
            <a:r>
              <a:rPr lang="pt-BR" sz="2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pejotização</a:t>
            </a: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 para assegurar a transferência de créditos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Risco de redução de postos de trabalho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Elevação da carga tributária e dos preços reduzirá competitividade das empresas brasileiras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A0046B1-0A0D-E2A6-F213-A8EA59ACD5CC}"/>
              </a:ext>
            </a:extLst>
          </p:cNvPr>
          <p:cNvSpPr/>
          <p:nvPr/>
        </p:nvSpPr>
        <p:spPr>
          <a:xfrm flipV="1">
            <a:off x="-9347" y="1622668"/>
            <a:ext cx="10692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12BBF38-F0F5-0D01-F5B8-075C2CDB5970}"/>
              </a:ext>
            </a:extLst>
          </p:cNvPr>
          <p:cNvSpPr txBox="1"/>
          <p:nvPr/>
        </p:nvSpPr>
        <p:spPr>
          <a:xfrm>
            <a:off x="361459" y="797599"/>
            <a:ext cx="1121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POSTOS DE TRABALHO E PEJOTIZAÇÃO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55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1DA6EE3F-A20B-EFFF-EC48-D6D16062D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154" b="3990"/>
          <a:stretch/>
        </p:blipFill>
        <p:spPr bwMode="auto">
          <a:xfrm>
            <a:off x="0" y="0"/>
            <a:ext cx="12263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ECDDFEA5-FAB6-B0D6-E049-A618774A0716}"/>
              </a:ext>
            </a:extLst>
          </p:cNvPr>
          <p:cNvSpPr/>
          <p:nvPr/>
        </p:nvSpPr>
        <p:spPr>
          <a:xfrm>
            <a:off x="-1" y="-19051"/>
            <a:ext cx="12255301" cy="6877051"/>
          </a:xfrm>
          <a:prstGeom prst="rect">
            <a:avLst/>
          </a:prstGeom>
          <a:solidFill>
            <a:schemeClr val="tx1">
              <a:lumMod val="85000"/>
              <a:lumOff val="15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1BCD8503-A8A4-9721-69B8-4755D134FBE2}"/>
              </a:ext>
            </a:extLst>
          </p:cNvPr>
          <p:cNvSpPr/>
          <p:nvPr/>
        </p:nvSpPr>
        <p:spPr>
          <a:xfrm>
            <a:off x="8231009" y="3448980"/>
            <a:ext cx="4032000" cy="7065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0A88DC8-A2D4-DCBD-FD0C-4100006F653E}"/>
              </a:ext>
            </a:extLst>
          </p:cNvPr>
          <p:cNvSpPr/>
          <p:nvPr/>
        </p:nvSpPr>
        <p:spPr>
          <a:xfrm>
            <a:off x="8216348" y="2590800"/>
            <a:ext cx="4038953" cy="717243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CCD86F0-58CB-A233-02C1-E449A5B39D28}"/>
              </a:ext>
            </a:extLst>
          </p:cNvPr>
          <p:cNvSpPr txBox="1"/>
          <p:nvPr/>
        </p:nvSpPr>
        <p:spPr>
          <a:xfrm>
            <a:off x="8334213" y="2533922"/>
            <a:ext cx="3803221" cy="83099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OBRIGADO!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F7BE911-5303-72C6-9ED4-C5CBC6568C6C}"/>
              </a:ext>
            </a:extLst>
          </p:cNvPr>
          <p:cNvSpPr/>
          <p:nvPr/>
        </p:nvSpPr>
        <p:spPr>
          <a:xfrm>
            <a:off x="470019" y="4460905"/>
            <a:ext cx="4836919" cy="164079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MARCELO ALTOÉ</a:t>
            </a:r>
          </a:p>
          <a:p>
            <a:pPr algn="ctr"/>
            <a:r>
              <a:rPr lang="pt-BR" dirty="0"/>
              <a:t>27 999420548</a:t>
            </a:r>
          </a:p>
          <a:p>
            <a:pPr algn="ctr"/>
            <a:r>
              <a:rPr lang="pt-BR" dirty="0"/>
              <a:t>altoe@aadvogadosassociados.adv.br</a:t>
            </a:r>
          </a:p>
        </p:txBody>
      </p:sp>
    </p:spTree>
    <p:extLst>
      <p:ext uri="{BB962C8B-B14F-4D97-AF65-F5344CB8AC3E}">
        <p14:creationId xmlns:p14="http://schemas.microsoft.com/office/powerpoint/2010/main" val="35383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E6AA68-EED7-4DC7-485F-7BA38307A99D}"/>
              </a:ext>
            </a:extLst>
          </p:cNvPr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9D38FCC0-C2A8-898A-9055-88B1FC4BE02D}"/>
              </a:ext>
            </a:extLst>
          </p:cNvPr>
          <p:cNvSpPr/>
          <p:nvPr/>
        </p:nvSpPr>
        <p:spPr>
          <a:xfrm>
            <a:off x="625147" y="2148964"/>
            <a:ext cx="10788935" cy="400167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617256088">
                  <a:custGeom>
                    <a:avLst/>
                    <a:gdLst>
                      <a:gd name="connsiteX0" fmla="*/ 0 w 7896225"/>
                      <a:gd name="connsiteY0" fmla="*/ 0 h 476250"/>
                      <a:gd name="connsiteX1" fmla="*/ 815943 w 7896225"/>
                      <a:gd name="connsiteY1" fmla="*/ 0 h 476250"/>
                      <a:gd name="connsiteX2" fmla="*/ 1395000 w 7896225"/>
                      <a:gd name="connsiteY2" fmla="*/ 0 h 476250"/>
                      <a:gd name="connsiteX3" fmla="*/ 2131981 w 7896225"/>
                      <a:gd name="connsiteY3" fmla="*/ 0 h 476250"/>
                      <a:gd name="connsiteX4" fmla="*/ 2947924 w 7896225"/>
                      <a:gd name="connsiteY4" fmla="*/ 0 h 476250"/>
                      <a:gd name="connsiteX5" fmla="*/ 3605943 w 7896225"/>
                      <a:gd name="connsiteY5" fmla="*/ 0 h 476250"/>
                      <a:gd name="connsiteX6" fmla="*/ 4184999 w 7896225"/>
                      <a:gd name="connsiteY6" fmla="*/ 0 h 476250"/>
                      <a:gd name="connsiteX7" fmla="*/ 4764056 w 7896225"/>
                      <a:gd name="connsiteY7" fmla="*/ 0 h 476250"/>
                      <a:gd name="connsiteX8" fmla="*/ 5501037 w 7896225"/>
                      <a:gd name="connsiteY8" fmla="*/ 0 h 476250"/>
                      <a:gd name="connsiteX9" fmla="*/ 6159056 w 7896225"/>
                      <a:gd name="connsiteY9" fmla="*/ 0 h 476250"/>
                      <a:gd name="connsiteX10" fmla="*/ 6580188 w 7896225"/>
                      <a:gd name="connsiteY10" fmla="*/ 0 h 476250"/>
                      <a:gd name="connsiteX11" fmla="*/ 7238206 w 7896225"/>
                      <a:gd name="connsiteY11" fmla="*/ 0 h 476250"/>
                      <a:gd name="connsiteX12" fmla="*/ 7896225 w 7896225"/>
                      <a:gd name="connsiteY12" fmla="*/ 0 h 476250"/>
                      <a:gd name="connsiteX13" fmla="*/ 7896225 w 7896225"/>
                      <a:gd name="connsiteY13" fmla="*/ 476250 h 476250"/>
                      <a:gd name="connsiteX14" fmla="*/ 7396131 w 7896225"/>
                      <a:gd name="connsiteY14" fmla="*/ 476250 h 476250"/>
                      <a:gd name="connsiteX15" fmla="*/ 6896037 w 7896225"/>
                      <a:gd name="connsiteY15" fmla="*/ 476250 h 476250"/>
                      <a:gd name="connsiteX16" fmla="*/ 6080093 w 7896225"/>
                      <a:gd name="connsiteY16" fmla="*/ 476250 h 476250"/>
                      <a:gd name="connsiteX17" fmla="*/ 5343112 w 7896225"/>
                      <a:gd name="connsiteY17" fmla="*/ 476250 h 476250"/>
                      <a:gd name="connsiteX18" fmla="*/ 4921980 w 7896225"/>
                      <a:gd name="connsiteY18" fmla="*/ 476250 h 476250"/>
                      <a:gd name="connsiteX19" fmla="*/ 4184999 w 7896225"/>
                      <a:gd name="connsiteY19" fmla="*/ 476250 h 476250"/>
                      <a:gd name="connsiteX20" fmla="*/ 3763867 w 7896225"/>
                      <a:gd name="connsiteY20" fmla="*/ 476250 h 476250"/>
                      <a:gd name="connsiteX21" fmla="*/ 3105849 w 7896225"/>
                      <a:gd name="connsiteY21" fmla="*/ 476250 h 476250"/>
                      <a:gd name="connsiteX22" fmla="*/ 2684716 w 7896225"/>
                      <a:gd name="connsiteY22" fmla="*/ 476250 h 476250"/>
                      <a:gd name="connsiteX23" fmla="*/ 2263584 w 7896225"/>
                      <a:gd name="connsiteY23" fmla="*/ 476250 h 476250"/>
                      <a:gd name="connsiteX24" fmla="*/ 1842452 w 7896225"/>
                      <a:gd name="connsiteY24" fmla="*/ 476250 h 476250"/>
                      <a:gd name="connsiteX25" fmla="*/ 1026509 w 7896225"/>
                      <a:gd name="connsiteY25" fmla="*/ 476250 h 476250"/>
                      <a:gd name="connsiteX26" fmla="*/ 0 w 7896225"/>
                      <a:gd name="connsiteY26" fmla="*/ 476250 h 476250"/>
                      <a:gd name="connsiteX27" fmla="*/ 0 w 7896225"/>
                      <a:gd name="connsiteY27" fmla="*/ 0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896225" h="476250" fill="none" extrusionOk="0">
                        <a:moveTo>
                          <a:pt x="0" y="0"/>
                        </a:moveTo>
                        <a:cubicBezTo>
                          <a:pt x="197718" y="25162"/>
                          <a:pt x="560575" y="-29494"/>
                          <a:pt x="815943" y="0"/>
                        </a:cubicBezTo>
                        <a:cubicBezTo>
                          <a:pt x="1071311" y="29494"/>
                          <a:pt x="1151710" y="-18583"/>
                          <a:pt x="1395000" y="0"/>
                        </a:cubicBezTo>
                        <a:cubicBezTo>
                          <a:pt x="1638290" y="18583"/>
                          <a:pt x="1865408" y="-34880"/>
                          <a:pt x="2131981" y="0"/>
                        </a:cubicBezTo>
                        <a:cubicBezTo>
                          <a:pt x="2398554" y="34880"/>
                          <a:pt x="2624124" y="1274"/>
                          <a:pt x="2947924" y="0"/>
                        </a:cubicBezTo>
                        <a:cubicBezTo>
                          <a:pt x="3271724" y="-1274"/>
                          <a:pt x="3291582" y="-23083"/>
                          <a:pt x="3605943" y="0"/>
                        </a:cubicBezTo>
                        <a:cubicBezTo>
                          <a:pt x="3920304" y="23083"/>
                          <a:pt x="3965979" y="-8578"/>
                          <a:pt x="4184999" y="0"/>
                        </a:cubicBezTo>
                        <a:cubicBezTo>
                          <a:pt x="4404019" y="8578"/>
                          <a:pt x="4498279" y="-27539"/>
                          <a:pt x="4764056" y="0"/>
                        </a:cubicBezTo>
                        <a:cubicBezTo>
                          <a:pt x="5029833" y="27539"/>
                          <a:pt x="5298308" y="36607"/>
                          <a:pt x="5501037" y="0"/>
                        </a:cubicBezTo>
                        <a:cubicBezTo>
                          <a:pt x="5703766" y="-36607"/>
                          <a:pt x="5910419" y="-14585"/>
                          <a:pt x="6159056" y="0"/>
                        </a:cubicBezTo>
                        <a:cubicBezTo>
                          <a:pt x="6407693" y="14585"/>
                          <a:pt x="6458885" y="9901"/>
                          <a:pt x="6580188" y="0"/>
                        </a:cubicBezTo>
                        <a:cubicBezTo>
                          <a:pt x="6701491" y="-9901"/>
                          <a:pt x="7096572" y="-10876"/>
                          <a:pt x="7238206" y="0"/>
                        </a:cubicBezTo>
                        <a:cubicBezTo>
                          <a:pt x="7379840" y="10876"/>
                          <a:pt x="7744730" y="7079"/>
                          <a:pt x="7896225" y="0"/>
                        </a:cubicBezTo>
                        <a:cubicBezTo>
                          <a:pt x="7885950" y="183963"/>
                          <a:pt x="7903022" y="252265"/>
                          <a:pt x="7896225" y="476250"/>
                        </a:cubicBezTo>
                        <a:cubicBezTo>
                          <a:pt x="7716068" y="459799"/>
                          <a:pt x="7551065" y="479243"/>
                          <a:pt x="7396131" y="476250"/>
                        </a:cubicBezTo>
                        <a:cubicBezTo>
                          <a:pt x="7241197" y="473257"/>
                          <a:pt x="7094052" y="471741"/>
                          <a:pt x="6896037" y="476250"/>
                        </a:cubicBezTo>
                        <a:cubicBezTo>
                          <a:pt x="6698022" y="480759"/>
                          <a:pt x="6485080" y="515052"/>
                          <a:pt x="6080093" y="476250"/>
                        </a:cubicBezTo>
                        <a:cubicBezTo>
                          <a:pt x="5675106" y="437448"/>
                          <a:pt x="5597926" y="456990"/>
                          <a:pt x="5343112" y="476250"/>
                        </a:cubicBezTo>
                        <a:cubicBezTo>
                          <a:pt x="5088298" y="495510"/>
                          <a:pt x="5126954" y="474741"/>
                          <a:pt x="4921980" y="476250"/>
                        </a:cubicBezTo>
                        <a:cubicBezTo>
                          <a:pt x="4717006" y="477759"/>
                          <a:pt x="4422509" y="498106"/>
                          <a:pt x="4184999" y="476250"/>
                        </a:cubicBezTo>
                        <a:cubicBezTo>
                          <a:pt x="3947489" y="454394"/>
                          <a:pt x="3899687" y="486252"/>
                          <a:pt x="3763867" y="476250"/>
                        </a:cubicBezTo>
                        <a:cubicBezTo>
                          <a:pt x="3628047" y="466248"/>
                          <a:pt x="3340559" y="500455"/>
                          <a:pt x="3105849" y="476250"/>
                        </a:cubicBezTo>
                        <a:cubicBezTo>
                          <a:pt x="2871139" y="452045"/>
                          <a:pt x="2828209" y="486587"/>
                          <a:pt x="2684716" y="476250"/>
                        </a:cubicBezTo>
                        <a:cubicBezTo>
                          <a:pt x="2541223" y="465913"/>
                          <a:pt x="2445153" y="485096"/>
                          <a:pt x="2263584" y="476250"/>
                        </a:cubicBezTo>
                        <a:cubicBezTo>
                          <a:pt x="2082015" y="467404"/>
                          <a:pt x="2037519" y="459156"/>
                          <a:pt x="1842452" y="476250"/>
                        </a:cubicBezTo>
                        <a:cubicBezTo>
                          <a:pt x="1647385" y="493344"/>
                          <a:pt x="1299884" y="482335"/>
                          <a:pt x="1026509" y="476250"/>
                        </a:cubicBezTo>
                        <a:cubicBezTo>
                          <a:pt x="753134" y="470165"/>
                          <a:pt x="296362" y="468426"/>
                          <a:pt x="0" y="476250"/>
                        </a:cubicBezTo>
                        <a:cubicBezTo>
                          <a:pt x="12118" y="314039"/>
                          <a:pt x="-536" y="135556"/>
                          <a:pt x="0" y="0"/>
                        </a:cubicBezTo>
                        <a:close/>
                      </a:path>
                      <a:path w="7896225" h="476250" stroke="0" extrusionOk="0">
                        <a:moveTo>
                          <a:pt x="0" y="0"/>
                        </a:moveTo>
                        <a:cubicBezTo>
                          <a:pt x="327091" y="-11148"/>
                          <a:pt x="358044" y="18577"/>
                          <a:pt x="658019" y="0"/>
                        </a:cubicBezTo>
                        <a:cubicBezTo>
                          <a:pt x="957994" y="-18577"/>
                          <a:pt x="951242" y="7929"/>
                          <a:pt x="1158113" y="0"/>
                        </a:cubicBezTo>
                        <a:cubicBezTo>
                          <a:pt x="1364984" y="-7929"/>
                          <a:pt x="1505546" y="19373"/>
                          <a:pt x="1737170" y="0"/>
                        </a:cubicBezTo>
                        <a:cubicBezTo>
                          <a:pt x="1968794" y="-19373"/>
                          <a:pt x="2170378" y="7590"/>
                          <a:pt x="2553113" y="0"/>
                        </a:cubicBezTo>
                        <a:cubicBezTo>
                          <a:pt x="2935848" y="-7590"/>
                          <a:pt x="2987027" y="-2729"/>
                          <a:pt x="3132169" y="0"/>
                        </a:cubicBezTo>
                        <a:cubicBezTo>
                          <a:pt x="3277311" y="2729"/>
                          <a:pt x="3533534" y="-8594"/>
                          <a:pt x="3790188" y="0"/>
                        </a:cubicBezTo>
                        <a:cubicBezTo>
                          <a:pt x="4046842" y="8594"/>
                          <a:pt x="4238546" y="-22971"/>
                          <a:pt x="4369245" y="0"/>
                        </a:cubicBezTo>
                        <a:cubicBezTo>
                          <a:pt x="4499944" y="22971"/>
                          <a:pt x="4619492" y="19175"/>
                          <a:pt x="4790377" y="0"/>
                        </a:cubicBezTo>
                        <a:cubicBezTo>
                          <a:pt x="4961262" y="-19175"/>
                          <a:pt x="5310829" y="-8184"/>
                          <a:pt x="5448395" y="0"/>
                        </a:cubicBezTo>
                        <a:cubicBezTo>
                          <a:pt x="5585961" y="8184"/>
                          <a:pt x="5833195" y="-5979"/>
                          <a:pt x="5948490" y="0"/>
                        </a:cubicBezTo>
                        <a:cubicBezTo>
                          <a:pt x="6063785" y="5979"/>
                          <a:pt x="6569025" y="7329"/>
                          <a:pt x="6764433" y="0"/>
                        </a:cubicBezTo>
                        <a:cubicBezTo>
                          <a:pt x="6959841" y="-7329"/>
                          <a:pt x="7505091" y="-26898"/>
                          <a:pt x="7896225" y="0"/>
                        </a:cubicBezTo>
                        <a:cubicBezTo>
                          <a:pt x="7907728" y="169509"/>
                          <a:pt x="7913484" y="344122"/>
                          <a:pt x="7896225" y="476250"/>
                        </a:cubicBezTo>
                        <a:cubicBezTo>
                          <a:pt x="7716829" y="476775"/>
                          <a:pt x="7523987" y="459274"/>
                          <a:pt x="7396131" y="476250"/>
                        </a:cubicBezTo>
                        <a:cubicBezTo>
                          <a:pt x="7268275" y="493226"/>
                          <a:pt x="6820214" y="449499"/>
                          <a:pt x="6659150" y="476250"/>
                        </a:cubicBezTo>
                        <a:cubicBezTo>
                          <a:pt x="6498086" y="503001"/>
                          <a:pt x="6412248" y="489544"/>
                          <a:pt x="6238018" y="476250"/>
                        </a:cubicBezTo>
                        <a:cubicBezTo>
                          <a:pt x="6063788" y="462956"/>
                          <a:pt x="5662016" y="494325"/>
                          <a:pt x="5422075" y="476250"/>
                        </a:cubicBezTo>
                        <a:cubicBezTo>
                          <a:pt x="5182134" y="458175"/>
                          <a:pt x="5021775" y="510085"/>
                          <a:pt x="4685094" y="476250"/>
                        </a:cubicBezTo>
                        <a:cubicBezTo>
                          <a:pt x="4348413" y="442415"/>
                          <a:pt x="4229003" y="461448"/>
                          <a:pt x="3869150" y="476250"/>
                        </a:cubicBezTo>
                        <a:cubicBezTo>
                          <a:pt x="3509297" y="491052"/>
                          <a:pt x="3459498" y="462648"/>
                          <a:pt x="3290094" y="476250"/>
                        </a:cubicBezTo>
                        <a:cubicBezTo>
                          <a:pt x="3120690" y="489852"/>
                          <a:pt x="2819274" y="475319"/>
                          <a:pt x="2553113" y="476250"/>
                        </a:cubicBezTo>
                        <a:cubicBezTo>
                          <a:pt x="2286952" y="477181"/>
                          <a:pt x="2113123" y="461548"/>
                          <a:pt x="1974056" y="476250"/>
                        </a:cubicBezTo>
                        <a:cubicBezTo>
                          <a:pt x="1834989" y="490952"/>
                          <a:pt x="1567175" y="500822"/>
                          <a:pt x="1237075" y="476250"/>
                        </a:cubicBezTo>
                        <a:cubicBezTo>
                          <a:pt x="906975" y="451678"/>
                          <a:pt x="904907" y="475621"/>
                          <a:pt x="736981" y="476250"/>
                        </a:cubicBezTo>
                        <a:cubicBezTo>
                          <a:pt x="569055" y="476879"/>
                          <a:pt x="310364" y="471299"/>
                          <a:pt x="0" y="476250"/>
                        </a:cubicBezTo>
                        <a:cubicBezTo>
                          <a:pt x="21886" y="326094"/>
                          <a:pt x="4022" y="2072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3B432323-1A0B-3008-A41E-FA7A7112AD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67" t="23209"/>
          <a:stretch/>
        </p:blipFill>
        <p:spPr>
          <a:xfrm>
            <a:off x="1281472" y="2793261"/>
            <a:ext cx="2590800" cy="2603878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ACDDFC6C-4A95-798E-0809-D730DF4E0B34}"/>
              </a:ext>
            </a:extLst>
          </p:cNvPr>
          <p:cNvSpPr txBox="1"/>
          <p:nvPr/>
        </p:nvSpPr>
        <p:spPr>
          <a:xfrm>
            <a:off x="1196193" y="5326360"/>
            <a:ext cx="276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IMPOSTO SOBRE BENS E SERVIÇOS</a:t>
            </a: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FCA682D2-868D-7550-4F91-7B93BB95C8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11631"/>
          <a:stretch/>
        </p:blipFill>
        <p:spPr>
          <a:xfrm>
            <a:off x="4717098" y="2793261"/>
            <a:ext cx="3054417" cy="2453355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38EAF917-0C3B-C304-45A1-6A8E1573F78B}"/>
              </a:ext>
            </a:extLst>
          </p:cNvPr>
          <p:cNvSpPr txBox="1"/>
          <p:nvPr/>
        </p:nvSpPr>
        <p:spPr>
          <a:xfrm>
            <a:off x="4717098" y="5325809"/>
            <a:ext cx="3223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CONTRIBUIÇÃO SOBRE BENS E SERVIÇOS</a:t>
            </a: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4E398CC1-5665-9005-55FE-56ED44B551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5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5738" y="2898288"/>
            <a:ext cx="798578" cy="1129903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07D297BC-0FD0-FE81-5904-A59BBC60CF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6856" y="4543258"/>
            <a:ext cx="719164" cy="703358"/>
          </a:xfrm>
          <a:prstGeom prst="rect">
            <a:avLst/>
          </a:prstGeom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24F4A14D-18C7-4E61-5E39-8D61E8B994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7665" y="4109512"/>
            <a:ext cx="495300" cy="409575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id="{229F461E-7796-4D74-9D1E-88D1ACCCD16C}"/>
              </a:ext>
            </a:extLst>
          </p:cNvPr>
          <p:cNvSpPr txBox="1"/>
          <p:nvPr/>
        </p:nvSpPr>
        <p:spPr>
          <a:xfrm>
            <a:off x="8036550" y="5324707"/>
            <a:ext cx="1857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IMPOSTO SELETIVO</a:t>
            </a:r>
          </a:p>
        </p:txBody>
      </p:sp>
      <p:sp>
        <p:nvSpPr>
          <p:cNvPr id="4096" name="CaixaDeTexto 4095">
            <a:extLst>
              <a:ext uri="{FF2B5EF4-FFF2-40B4-BE49-F238E27FC236}">
                <a16:creationId xmlns:a16="http://schemas.microsoft.com/office/drawing/2014/main" id="{B8767DCA-827B-13DF-F609-BEC5FCDBC6D4}"/>
              </a:ext>
            </a:extLst>
          </p:cNvPr>
          <p:cNvSpPr txBox="1"/>
          <p:nvPr/>
        </p:nvSpPr>
        <p:spPr>
          <a:xfrm>
            <a:off x="1360571" y="2294165"/>
            <a:ext cx="106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 Rounded MT Bold" panose="020F0704030504030204" pitchFamily="34" charset="0"/>
              </a:rPr>
              <a:t>TRIBUTO</a:t>
            </a:r>
          </a:p>
          <a:p>
            <a:pPr algn="ctr"/>
            <a:r>
              <a:rPr lang="pt-BR" sz="1200" dirty="0">
                <a:latin typeface="Arial Rounded MT Bold" panose="020F0704030504030204" pitchFamily="34" charset="0"/>
              </a:rPr>
              <a:t>ESTADUAL </a:t>
            </a:r>
          </a:p>
        </p:txBody>
      </p:sp>
      <p:sp>
        <p:nvSpPr>
          <p:cNvPr id="4097" name="CaixaDeTexto 4096">
            <a:extLst>
              <a:ext uri="{FF2B5EF4-FFF2-40B4-BE49-F238E27FC236}">
                <a16:creationId xmlns:a16="http://schemas.microsoft.com/office/drawing/2014/main" id="{0C1C09E5-B54E-6574-ECE1-7E2DB2461592}"/>
              </a:ext>
            </a:extLst>
          </p:cNvPr>
          <p:cNvSpPr txBox="1"/>
          <p:nvPr/>
        </p:nvSpPr>
        <p:spPr>
          <a:xfrm>
            <a:off x="2672330" y="2294750"/>
            <a:ext cx="106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 Rounded MT Bold" panose="020F0704030504030204" pitchFamily="34" charset="0"/>
              </a:rPr>
              <a:t>TRIBUTO</a:t>
            </a:r>
          </a:p>
          <a:p>
            <a:pPr algn="ctr"/>
            <a:r>
              <a:rPr lang="pt-BR" sz="1200" dirty="0">
                <a:latin typeface="Arial Rounded MT Bold" panose="020F0704030504030204" pitchFamily="34" charset="0"/>
              </a:rPr>
              <a:t>MUNICIPAL </a:t>
            </a:r>
          </a:p>
        </p:txBody>
      </p:sp>
      <p:sp>
        <p:nvSpPr>
          <p:cNvPr id="4101" name="CaixaDeTexto 4100">
            <a:extLst>
              <a:ext uri="{FF2B5EF4-FFF2-40B4-BE49-F238E27FC236}">
                <a16:creationId xmlns:a16="http://schemas.microsoft.com/office/drawing/2014/main" id="{398E4BE2-111A-4C08-2BF2-2C9E47A5C04E}"/>
              </a:ext>
            </a:extLst>
          </p:cNvPr>
          <p:cNvSpPr txBox="1"/>
          <p:nvPr/>
        </p:nvSpPr>
        <p:spPr>
          <a:xfrm>
            <a:off x="4644748" y="2401886"/>
            <a:ext cx="3497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 Rounded MT Bold" panose="020F0704030504030204" pitchFamily="34" charset="0"/>
              </a:rPr>
              <a:t>TRIBUTOS FEDERAIS </a:t>
            </a:r>
          </a:p>
        </p:txBody>
      </p:sp>
      <p:cxnSp>
        <p:nvCxnSpPr>
          <p:cNvPr id="4103" name="Conector reto 4102">
            <a:extLst>
              <a:ext uri="{FF2B5EF4-FFF2-40B4-BE49-F238E27FC236}">
                <a16:creationId xmlns:a16="http://schemas.microsoft.com/office/drawing/2014/main" id="{0C39C141-A429-9573-848A-8CA2676080AE}"/>
              </a:ext>
            </a:extLst>
          </p:cNvPr>
          <p:cNvCxnSpPr>
            <a:cxnSpLocks/>
          </p:cNvCxnSpPr>
          <p:nvPr/>
        </p:nvCxnSpPr>
        <p:spPr>
          <a:xfrm>
            <a:off x="4329207" y="2177429"/>
            <a:ext cx="0" cy="358809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4">
            <a:extLst>
              <a:ext uri="{FF2B5EF4-FFF2-40B4-BE49-F238E27FC236}">
                <a16:creationId xmlns:a16="http://schemas.microsoft.com/office/drawing/2014/main" id="{7A4FB3F1-D609-AF55-8170-B39AAFA2E51E}"/>
              </a:ext>
            </a:extLst>
          </p:cNvPr>
          <p:cNvSpPr/>
          <p:nvPr/>
        </p:nvSpPr>
        <p:spPr>
          <a:xfrm flipV="1">
            <a:off x="-9347" y="1622668"/>
            <a:ext cx="7164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183D02-20FD-ACE2-01A7-8F44D796D3A9}"/>
              </a:ext>
            </a:extLst>
          </p:cNvPr>
          <p:cNvSpPr txBox="1"/>
          <p:nvPr/>
        </p:nvSpPr>
        <p:spPr>
          <a:xfrm>
            <a:off x="504335" y="837094"/>
            <a:ext cx="682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PRINCIPAIS ALTERAÇÕES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D2F464-B8B8-B386-6C51-E5E113D826D4}"/>
              </a:ext>
            </a:extLst>
          </p:cNvPr>
          <p:cNvSpPr txBox="1"/>
          <p:nvPr/>
        </p:nvSpPr>
        <p:spPr>
          <a:xfrm>
            <a:off x="7996996" y="3703922"/>
            <a:ext cx="95754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/>
              <a:t>*Exceto para os produtos </a:t>
            </a:r>
          </a:p>
          <a:p>
            <a:r>
              <a:rPr lang="pt-BR" sz="1300" dirty="0"/>
              <a:t>fabricados na ZFM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FE5B20-80F7-5E59-36AB-93A6036E6741}"/>
              </a:ext>
            </a:extLst>
          </p:cNvPr>
          <p:cNvSpPr txBox="1"/>
          <p:nvPr/>
        </p:nvSpPr>
        <p:spPr>
          <a:xfrm>
            <a:off x="9680176" y="3696227"/>
            <a:ext cx="134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IOF-Seguros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E432DCA-79CC-0643-9351-21FD9FECDD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40" t="23209" r="26609" b="51932"/>
          <a:stretch/>
        </p:blipFill>
        <p:spPr>
          <a:xfrm>
            <a:off x="9945540" y="2836391"/>
            <a:ext cx="837317" cy="8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4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E6AA68-EED7-4DC7-485F-7BA38307A99D}"/>
              </a:ext>
            </a:extLst>
          </p:cNvPr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A4FB3F1-D609-AF55-8170-B39AAFA2E51E}"/>
              </a:ext>
            </a:extLst>
          </p:cNvPr>
          <p:cNvSpPr/>
          <p:nvPr/>
        </p:nvSpPr>
        <p:spPr>
          <a:xfrm flipV="1">
            <a:off x="-9347" y="1622668"/>
            <a:ext cx="3816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183D02-20FD-ACE2-01A7-8F44D796D3A9}"/>
              </a:ext>
            </a:extLst>
          </p:cNvPr>
          <p:cNvSpPr txBox="1"/>
          <p:nvPr/>
        </p:nvSpPr>
        <p:spPr>
          <a:xfrm>
            <a:off x="504335" y="837094"/>
            <a:ext cx="682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VANTAGENS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D82B25D-844C-AE18-1DF1-2417E2A80743}"/>
              </a:ext>
            </a:extLst>
          </p:cNvPr>
          <p:cNvSpPr/>
          <p:nvPr/>
        </p:nvSpPr>
        <p:spPr>
          <a:xfrm>
            <a:off x="898976" y="2330890"/>
            <a:ext cx="1713663" cy="1708539"/>
          </a:xfrm>
          <a:prstGeom prst="ellipse">
            <a:avLst/>
          </a:prstGeom>
          <a:solidFill>
            <a:srgbClr val="069953"/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Espiral - ícones de setas grátis">
            <a:extLst>
              <a:ext uri="{FF2B5EF4-FFF2-40B4-BE49-F238E27FC236}">
                <a16:creationId xmlns:a16="http://schemas.microsoft.com/office/drawing/2014/main" id="{5DC880CB-5339-DC9B-63AF-826EDD481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35" y="2697793"/>
            <a:ext cx="1072455" cy="10724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ABBF3108-C2F6-B392-ADED-116F127A59D8}"/>
              </a:ext>
            </a:extLst>
          </p:cNvPr>
          <p:cNvSpPr txBox="1"/>
          <p:nvPr/>
        </p:nvSpPr>
        <p:spPr>
          <a:xfrm>
            <a:off x="673092" y="4194093"/>
            <a:ext cx="2267139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Simplificação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57FD4EE-BF28-D2B5-DAD7-333C468FAE8C}"/>
              </a:ext>
            </a:extLst>
          </p:cNvPr>
          <p:cNvSpPr/>
          <p:nvPr/>
        </p:nvSpPr>
        <p:spPr>
          <a:xfrm>
            <a:off x="3785385" y="2330890"/>
            <a:ext cx="1713663" cy="1708539"/>
          </a:xfrm>
          <a:prstGeom prst="ellipse">
            <a:avLst/>
          </a:prstGeom>
          <a:solidFill>
            <a:srgbClr val="069953"/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7E62348-EBEE-1A99-F9CB-2AF3AB1656F3}"/>
              </a:ext>
            </a:extLst>
          </p:cNvPr>
          <p:cNvSpPr txBox="1"/>
          <p:nvPr/>
        </p:nvSpPr>
        <p:spPr>
          <a:xfrm>
            <a:off x="3559501" y="4194093"/>
            <a:ext cx="226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Atenuação da guerra fiscal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B3ECB0C-EECA-0E63-22C2-99A5DD04ED0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6692" y="2576336"/>
            <a:ext cx="1313330" cy="131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8A9D67E3-6D06-3FDE-8072-DD85220A51B3}"/>
              </a:ext>
            </a:extLst>
          </p:cNvPr>
          <p:cNvSpPr/>
          <p:nvPr/>
        </p:nvSpPr>
        <p:spPr>
          <a:xfrm>
            <a:off x="6701987" y="2326510"/>
            <a:ext cx="1713663" cy="1708539"/>
          </a:xfrm>
          <a:prstGeom prst="ellipse">
            <a:avLst/>
          </a:prstGeom>
          <a:solidFill>
            <a:srgbClr val="069953"/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9B7C9A07-370A-C026-6085-562727819F74}"/>
              </a:ext>
            </a:extLst>
          </p:cNvPr>
          <p:cNvSpPr txBox="1"/>
          <p:nvPr/>
        </p:nvSpPr>
        <p:spPr>
          <a:xfrm>
            <a:off x="6476103" y="4189713"/>
            <a:ext cx="2267139" cy="575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Neutralidade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E0500BC-84EC-967C-5DCB-3EBDFDC65CC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9230" y="2650370"/>
            <a:ext cx="1119052" cy="111905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B1F1C192-06FA-D4EF-CFAF-31E823B700C6}"/>
              </a:ext>
            </a:extLst>
          </p:cNvPr>
          <p:cNvSpPr/>
          <p:nvPr/>
        </p:nvSpPr>
        <p:spPr>
          <a:xfrm>
            <a:off x="9589204" y="2330890"/>
            <a:ext cx="1713663" cy="1708539"/>
          </a:xfrm>
          <a:prstGeom prst="ellipse">
            <a:avLst/>
          </a:prstGeom>
          <a:solidFill>
            <a:srgbClr val="069953"/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CA305256-CE97-1B26-6260-67940514C607}"/>
              </a:ext>
            </a:extLst>
          </p:cNvPr>
          <p:cNvSpPr txBox="1"/>
          <p:nvPr/>
        </p:nvSpPr>
        <p:spPr>
          <a:xfrm>
            <a:off x="9311564" y="4237223"/>
            <a:ext cx="226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Redução do contencioso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E6B6794F-ECE0-271A-0330-421480936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570" y="2641118"/>
            <a:ext cx="1051123" cy="10511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E6AA68-EED7-4DC7-485F-7BA38307A99D}"/>
              </a:ext>
            </a:extLst>
          </p:cNvPr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A4FB3F1-D609-AF55-8170-B39AAFA2E51E}"/>
              </a:ext>
            </a:extLst>
          </p:cNvPr>
          <p:cNvSpPr/>
          <p:nvPr/>
        </p:nvSpPr>
        <p:spPr>
          <a:xfrm flipV="1">
            <a:off x="-9347" y="1622668"/>
            <a:ext cx="5580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183D02-20FD-ACE2-01A7-8F44D796D3A9}"/>
              </a:ext>
            </a:extLst>
          </p:cNvPr>
          <p:cNvSpPr txBox="1"/>
          <p:nvPr/>
        </p:nvSpPr>
        <p:spPr>
          <a:xfrm>
            <a:off x="504335" y="837094"/>
            <a:ext cx="682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CARACTERÍSTICAS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7B1A7D5-8B55-8E79-0364-B293BFA91A03}"/>
              </a:ext>
            </a:extLst>
          </p:cNvPr>
          <p:cNvSpPr txBox="1"/>
          <p:nvPr/>
        </p:nvSpPr>
        <p:spPr>
          <a:xfrm>
            <a:off x="1585642" y="1965833"/>
            <a:ext cx="6685247" cy="4724498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Imposto sobre Valor Agregado (IVA) dual</a:t>
            </a:r>
          </a:p>
          <a:p>
            <a:pPr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Não cumulatividade plena</a:t>
            </a:r>
          </a:p>
          <a:p>
            <a:pPr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Base ampla</a:t>
            </a:r>
          </a:p>
          <a:p>
            <a:pPr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Princípio do destino</a:t>
            </a:r>
          </a:p>
          <a:p>
            <a:pPr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Cálculo “por fora”</a:t>
            </a:r>
          </a:p>
          <a:p>
            <a:pPr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Arrecadação centralizada</a:t>
            </a:r>
          </a:p>
          <a:p>
            <a:pPr>
              <a:lnSpc>
                <a:spcPct val="200000"/>
              </a:lnSpc>
            </a:pP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50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E6AA68-EED7-4DC7-485F-7BA38307A99D}"/>
              </a:ext>
            </a:extLst>
          </p:cNvPr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A4FB3F1-D609-AF55-8170-B39AAFA2E51E}"/>
              </a:ext>
            </a:extLst>
          </p:cNvPr>
          <p:cNvSpPr/>
          <p:nvPr/>
        </p:nvSpPr>
        <p:spPr>
          <a:xfrm flipV="1">
            <a:off x="-9347" y="1622668"/>
            <a:ext cx="6804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183D02-20FD-ACE2-01A7-8F44D796D3A9}"/>
              </a:ext>
            </a:extLst>
          </p:cNvPr>
          <p:cNvSpPr txBox="1"/>
          <p:nvPr/>
        </p:nvSpPr>
        <p:spPr>
          <a:xfrm>
            <a:off x="504335" y="837094"/>
            <a:ext cx="682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COMITÊ GESTOR DO IBS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7B1A7D5-8B55-8E79-0364-B293BFA91A03}"/>
              </a:ext>
            </a:extLst>
          </p:cNvPr>
          <p:cNvSpPr txBox="1"/>
          <p:nvPr/>
        </p:nvSpPr>
        <p:spPr>
          <a:xfrm>
            <a:off x="1585642" y="1793310"/>
            <a:ext cx="10120403" cy="560166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Modelo de arrecadação centralizada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Comitê Gestor do IBS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: órgão central composto paritariamente por Estados e Municípios para exercício das seguintes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69953"/>
                </a:highlight>
                <a:latin typeface="Arial Rounded MT Bold" panose="020F0704030504030204" pitchFamily="34" charset="0"/>
                <a:cs typeface="Arial" panose="020B0604020202020204" pitchFamily="34" charset="0"/>
              </a:rPr>
              <a:t>competências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Composição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: 54 membros (27 para Estados e Distrito Federal + 27 para Municípios e Distrito Federal)</a:t>
            </a:r>
          </a:p>
          <a:p>
            <a:pPr>
              <a:lnSpc>
                <a:spcPct val="200000"/>
              </a:lnSpc>
            </a:pPr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7901AB-FA61-0687-112E-F7195C17FAC2}"/>
              </a:ext>
            </a:extLst>
          </p:cNvPr>
          <p:cNvSpPr txBox="1"/>
          <p:nvPr/>
        </p:nvSpPr>
        <p:spPr>
          <a:xfrm>
            <a:off x="4063045" y="3717381"/>
            <a:ext cx="7323823" cy="18915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pt-BR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editar regulamento único e uniformizar a interpretação e a aplicação da legislação do imposto;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pt-BR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arrecadar o imposto, efetuar as compensações e distribuir o produto da arrecadação entre Estados, Distrito Federal e Municípios;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lphaLcParenR"/>
            </a:pPr>
            <a:r>
              <a:rPr lang="pt-BR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decidir o contencioso administrativo.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219CDF8-5957-911E-1074-D4B24B2E1979}"/>
              </a:ext>
            </a:extLst>
          </p:cNvPr>
          <p:cNvCxnSpPr/>
          <p:nvPr/>
        </p:nvCxnSpPr>
        <p:spPr>
          <a:xfrm>
            <a:off x="3838755" y="3648979"/>
            <a:ext cx="0" cy="205308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57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E6AA68-EED7-4DC7-485F-7BA38307A99D}"/>
              </a:ext>
            </a:extLst>
          </p:cNvPr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A4FB3F1-D609-AF55-8170-B39AAFA2E51E}"/>
              </a:ext>
            </a:extLst>
          </p:cNvPr>
          <p:cNvSpPr/>
          <p:nvPr/>
        </p:nvSpPr>
        <p:spPr>
          <a:xfrm flipV="1">
            <a:off x="-9347" y="1622668"/>
            <a:ext cx="5400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183D02-20FD-ACE2-01A7-8F44D796D3A9}"/>
              </a:ext>
            </a:extLst>
          </p:cNvPr>
          <p:cNvSpPr txBox="1"/>
          <p:nvPr/>
        </p:nvSpPr>
        <p:spPr>
          <a:xfrm>
            <a:off x="361459" y="797599"/>
            <a:ext cx="682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ALÍQUOTAS DO IVA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7B1A7D5-8B55-8E79-0364-B293BFA91A03}"/>
              </a:ext>
            </a:extLst>
          </p:cNvPr>
          <p:cNvSpPr txBox="1"/>
          <p:nvPr/>
        </p:nvSpPr>
        <p:spPr>
          <a:xfrm>
            <a:off x="508958" y="1965833"/>
            <a:ext cx="7841412" cy="491897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Entes federativos terão autonomia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Alíquota uniforme para todos os bens e serviços, ressalvadas as exceções previstas na Constituição Federal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Incerteza quanto à alíquota de referência a ser fixada (estima-se alíquota próxima de 27%, sendo 9,05% para a CBS e 17,95% para o IBS)</a:t>
            </a:r>
          </a:p>
        </p:txBody>
      </p:sp>
      <p:pic>
        <p:nvPicPr>
          <p:cNvPr id="3" name="Picture 6" descr="Principais pontos da Reforma tributária do Imposto de Renda - PL 2.337/2021  - Lima Junior | Domene">
            <a:extLst>
              <a:ext uri="{FF2B5EF4-FFF2-40B4-BE49-F238E27FC236}">
                <a16:creationId xmlns:a16="http://schemas.microsoft.com/office/drawing/2014/main" id="{EB0BAD3C-8E6D-9085-6398-7015DE962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2160" r="3853"/>
          <a:stretch/>
        </p:blipFill>
        <p:spPr bwMode="auto">
          <a:xfrm>
            <a:off x="8850701" y="1"/>
            <a:ext cx="4226944" cy="6858000"/>
          </a:xfrm>
          <a:prstGeom prst="rect">
            <a:avLst/>
          </a:prstGeom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192963"/>
                      <a:gd name="connsiteY0" fmla="*/ 0 h 4184799"/>
                      <a:gd name="connsiteX1" fmla="*/ 573038 w 4192963"/>
                      <a:gd name="connsiteY1" fmla="*/ 0 h 4184799"/>
                      <a:gd name="connsiteX2" fmla="*/ 1355725 w 4192963"/>
                      <a:gd name="connsiteY2" fmla="*/ 0 h 4184799"/>
                      <a:gd name="connsiteX3" fmla="*/ 2096482 w 4192963"/>
                      <a:gd name="connsiteY3" fmla="*/ 0 h 4184799"/>
                      <a:gd name="connsiteX4" fmla="*/ 2669520 w 4192963"/>
                      <a:gd name="connsiteY4" fmla="*/ 0 h 4184799"/>
                      <a:gd name="connsiteX5" fmla="*/ 3326417 w 4192963"/>
                      <a:gd name="connsiteY5" fmla="*/ 0 h 4184799"/>
                      <a:gd name="connsiteX6" fmla="*/ 4192963 w 4192963"/>
                      <a:gd name="connsiteY6" fmla="*/ 0 h 4184799"/>
                      <a:gd name="connsiteX7" fmla="*/ 4192963 w 4192963"/>
                      <a:gd name="connsiteY7" fmla="*/ 697467 h 4184799"/>
                      <a:gd name="connsiteX8" fmla="*/ 4192963 w 4192963"/>
                      <a:gd name="connsiteY8" fmla="*/ 1311237 h 4184799"/>
                      <a:gd name="connsiteX9" fmla="*/ 4192963 w 4192963"/>
                      <a:gd name="connsiteY9" fmla="*/ 1883160 h 4184799"/>
                      <a:gd name="connsiteX10" fmla="*/ 4192963 w 4192963"/>
                      <a:gd name="connsiteY10" fmla="*/ 2496930 h 4184799"/>
                      <a:gd name="connsiteX11" fmla="*/ 4192963 w 4192963"/>
                      <a:gd name="connsiteY11" fmla="*/ 3236245 h 4184799"/>
                      <a:gd name="connsiteX12" fmla="*/ 4192963 w 4192963"/>
                      <a:gd name="connsiteY12" fmla="*/ 4184799 h 4184799"/>
                      <a:gd name="connsiteX13" fmla="*/ 3619925 w 4192963"/>
                      <a:gd name="connsiteY13" fmla="*/ 4184799 h 4184799"/>
                      <a:gd name="connsiteX14" fmla="*/ 3046886 w 4192963"/>
                      <a:gd name="connsiteY14" fmla="*/ 4184799 h 4184799"/>
                      <a:gd name="connsiteX15" fmla="*/ 2306130 w 4192963"/>
                      <a:gd name="connsiteY15" fmla="*/ 4184799 h 4184799"/>
                      <a:gd name="connsiteX16" fmla="*/ 1733091 w 4192963"/>
                      <a:gd name="connsiteY16" fmla="*/ 4184799 h 4184799"/>
                      <a:gd name="connsiteX17" fmla="*/ 1034264 w 4192963"/>
                      <a:gd name="connsiteY17" fmla="*/ 4184799 h 4184799"/>
                      <a:gd name="connsiteX18" fmla="*/ 0 w 4192963"/>
                      <a:gd name="connsiteY18" fmla="*/ 4184799 h 4184799"/>
                      <a:gd name="connsiteX19" fmla="*/ 0 w 4192963"/>
                      <a:gd name="connsiteY19" fmla="*/ 3487333 h 4184799"/>
                      <a:gd name="connsiteX20" fmla="*/ 0 w 4192963"/>
                      <a:gd name="connsiteY20" fmla="*/ 2789866 h 4184799"/>
                      <a:gd name="connsiteX21" fmla="*/ 0 w 4192963"/>
                      <a:gd name="connsiteY21" fmla="*/ 2008704 h 4184799"/>
                      <a:gd name="connsiteX22" fmla="*/ 0 w 4192963"/>
                      <a:gd name="connsiteY22" fmla="*/ 1353085 h 4184799"/>
                      <a:gd name="connsiteX23" fmla="*/ 0 w 4192963"/>
                      <a:gd name="connsiteY23" fmla="*/ 697467 h 4184799"/>
                      <a:gd name="connsiteX24" fmla="*/ 0 w 4192963"/>
                      <a:gd name="connsiteY24" fmla="*/ 0 h 4184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192963" h="4184799" fill="none" extrusionOk="0">
                        <a:moveTo>
                          <a:pt x="0" y="0"/>
                        </a:moveTo>
                        <a:cubicBezTo>
                          <a:pt x="185776" y="12445"/>
                          <a:pt x="353166" y="6761"/>
                          <a:pt x="573038" y="0"/>
                        </a:cubicBezTo>
                        <a:cubicBezTo>
                          <a:pt x="792910" y="-6761"/>
                          <a:pt x="1195840" y="24596"/>
                          <a:pt x="1355725" y="0"/>
                        </a:cubicBezTo>
                        <a:cubicBezTo>
                          <a:pt x="1515610" y="-24596"/>
                          <a:pt x="1886612" y="19288"/>
                          <a:pt x="2096482" y="0"/>
                        </a:cubicBezTo>
                        <a:cubicBezTo>
                          <a:pt x="2306352" y="-19288"/>
                          <a:pt x="2450401" y="1909"/>
                          <a:pt x="2669520" y="0"/>
                        </a:cubicBezTo>
                        <a:cubicBezTo>
                          <a:pt x="2888639" y="-1909"/>
                          <a:pt x="3057284" y="-32798"/>
                          <a:pt x="3326417" y="0"/>
                        </a:cubicBezTo>
                        <a:cubicBezTo>
                          <a:pt x="3595550" y="32798"/>
                          <a:pt x="3936206" y="12518"/>
                          <a:pt x="4192963" y="0"/>
                        </a:cubicBezTo>
                        <a:cubicBezTo>
                          <a:pt x="4197734" y="267802"/>
                          <a:pt x="4194816" y="413753"/>
                          <a:pt x="4192963" y="697467"/>
                        </a:cubicBezTo>
                        <a:cubicBezTo>
                          <a:pt x="4191110" y="981181"/>
                          <a:pt x="4222118" y="1076440"/>
                          <a:pt x="4192963" y="1311237"/>
                        </a:cubicBezTo>
                        <a:cubicBezTo>
                          <a:pt x="4163809" y="1546034"/>
                          <a:pt x="4197023" y="1687601"/>
                          <a:pt x="4192963" y="1883160"/>
                        </a:cubicBezTo>
                        <a:cubicBezTo>
                          <a:pt x="4188903" y="2078719"/>
                          <a:pt x="4175560" y="2361062"/>
                          <a:pt x="4192963" y="2496930"/>
                        </a:cubicBezTo>
                        <a:cubicBezTo>
                          <a:pt x="4210367" y="2632798"/>
                          <a:pt x="4220856" y="3001019"/>
                          <a:pt x="4192963" y="3236245"/>
                        </a:cubicBezTo>
                        <a:cubicBezTo>
                          <a:pt x="4165070" y="3471471"/>
                          <a:pt x="4230795" y="3868607"/>
                          <a:pt x="4192963" y="4184799"/>
                        </a:cubicBezTo>
                        <a:cubicBezTo>
                          <a:pt x="4078294" y="4166355"/>
                          <a:pt x="3854295" y="4183993"/>
                          <a:pt x="3619925" y="4184799"/>
                        </a:cubicBezTo>
                        <a:cubicBezTo>
                          <a:pt x="3385555" y="4185605"/>
                          <a:pt x="3220832" y="4178362"/>
                          <a:pt x="3046886" y="4184799"/>
                        </a:cubicBezTo>
                        <a:cubicBezTo>
                          <a:pt x="2872940" y="4191236"/>
                          <a:pt x="2622955" y="4184044"/>
                          <a:pt x="2306130" y="4184799"/>
                        </a:cubicBezTo>
                        <a:cubicBezTo>
                          <a:pt x="1989305" y="4185554"/>
                          <a:pt x="1995167" y="4180910"/>
                          <a:pt x="1733091" y="4184799"/>
                        </a:cubicBezTo>
                        <a:cubicBezTo>
                          <a:pt x="1471015" y="4188688"/>
                          <a:pt x="1202422" y="4185009"/>
                          <a:pt x="1034264" y="4184799"/>
                        </a:cubicBezTo>
                        <a:cubicBezTo>
                          <a:pt x="866106" y="4184589"/>
                          <a:pt x="491773" y="4210454"/>
                          <a:pt x="0" y="4184799"/>
                        </a:cubicBezTo>
                        <a:cubicBezTo>
                          <a:pt x="6895" y="4032306"/>
                          <a:pt x="-32546" y="3673417"/>
                          <a:pt x="0" y="3487333"/>
                        </a:cubicBezTo>
                        <a:cubicBezTo>
                          <a:pt x="32546" y="3301249"/>
                          <a:pt x="-8083" y="2998099"/>
                          <a:pt x="0" y="2789866"/>
                        </a:cubicBezTo>
                        <a:cubicBezTo>
                          <a:pt x="8083" y="2581633"/>
                          <a:pt x="30205" y="2172791"/>
                          <a:pt x="0" y="2008704"/>
                        </a:cubicBezTo>
                        <a:cubicBezTo>
                          <a:pt x="-30205" y="1844617"/>
                          <a:pt x="-17313" y="1651221"/>
                          <a:pt x="0" y="1353085"/>
                        </a:cubicBezTo>
                        <a:cubicBezTo>
                          <a:pt x="17313" y="1054949"/>
                          <a:pt x="12124" y="912554"/>
                          <a:pt x="0" y="697467"/>
                        </a:cubicBezTo>
                        <a:cubicBezTo>
                          <a:pt x="-12124" y="482380"/>
                          <a:pt x="2531" y="247459"/>
                          <a:pt x="0" y="0"/>
                        </a:cubicBezTo>
                        <a:close/>
                      </a:path>
                      <a:path w="4192963" h="4184799" stroke="0" extrusionOk="0">
                        <a:moveTo>
                          <a:pt x="0" y="0"/>
                        </a:moveTo>
                        <a:cubicBezTo>
                          <a:pt x="227322" y="27564"/>
                          <a:pt x="332336" y="31851"/>
                          <a:pt x="656898" y="0"/>
                        </a:cubicBezTo>
                        <a:cubicBezTo>
                          <a:pt x="981460" y="-31851"/>
                          <a:pt x="969984" y="-11212"/>
                          <a:pt x="1229936" y="0"/>
                        </a:cubicBezTo>
                        <a:cubicBezTo>
                          <a:pt x="1489888" y="11212"/>
                          <a:pt x="1631150" y="20762"/>
                          <a:pt x="2012622" y="0"/>
                        </a:cubicBezTo>
                        <a:cubicBezTo>
                          <a:pt x="2394094" y="-20762"/>
                          <a:pt x="2366208" y="15220"/>
                          <a:pt x="2669520" y="0"/>
                        </a:cubicBezTo>
                        <a:cubicBezTo>
                          <a:pt x="2972832" y="-15220"/>
                          <a:pt x="3158230" y="-1109"/>
                          <a:pt x="3326417" y="0"/>
                        </a:cubicBezTo>
                        <a:cubicBezTo>
                          <a:pt x="3494604" y="1109"/>
                          <a:pt x="3948050" y="-27143"/>
                          <a:pt x="4192963" y="0"/>
                        </a:cubicBezTo>
                        <a:cubicBezTo>
                          <a:pt x="4189023" y="303366"/>
                          <a:pt x="4181183" y="463340"/>
                          <a:pt x="4192963" y="613771"/>
                        </a:cubicBezTo>
                        <a:cubicBezTo>
                          <a:pt x="4204743" y="764202"/>
                          <a:pt x="4172914" y="1133213"/>
                          <a:pt x="4192963" y="1311237"/>
                        </a:cubicBezTo>
                        <a:cubicBezTo>
                          <a:pt x="4213012" y="1489261"/>
                          <a:pt x="4196116" y="1692589"/>
                          <a:pt x="4192963" y="1925008"/>
                        </a:cubicBezTo>
                        <a:cubicBezTo>
                          <a:pt x="4189810" y="2157427"/>
                          <a:pt x="4176414" y="2389908"/>
                          <a:pt x="4192963" y="2538778"/>
                        </a:cubicBezTo>
                        <a:cubicBezTo>
                          <a:pt x="4209513" y="2687648"/>
                          <a:pt x="4187474" y="2917713"/>
                          <a:pt x="4192963" y="3236245"/>
                        </a:cubicBezTo>
                        <a:cubicBezTo>
                          <a:pt x="4198452" y="3554777"/>
                          <a:pt x="4221467" y="3730191"/>
                          <a:pt x="4192963" y="4184799"/>
                        </a:cubicBezTo>
                        <a:cubicBezTo>
                          <a:pt x="4067651" y="4166003"/>
                          <a:pt x="3844969" y="4159083"/>
                          <a:pt x="3619925" y="4184799"/>
                        </a:cubicBezTo>
                        <a:cubicBezTo>
                          <a:pt x="3394881" y="4210515"/>
                          <a:pt x="3149503" y="4176073"/>
                          <a:pt x="2837238" y="4184799"/>
                        </a:cubicBezTo>
                        <a:cubicBezTo>
                          <a:pt x="2524973" y="4193525"/>
                          <a:pt x="2502680" y="4182673"/>
                          <a:pt x="2222270" y="4184799"/>
                        </a:cubicBezTo>
                        <a:cubicBezTo>
                          <a:pt x="1941860" y="4186925"/>
                          <a:pt x="1791592" y="4216987"/>
                          <a:pt x="1523443" y="4184799"/>
                        </a:cubicBezTo>
                        <a:cubicBezTo>
                          <a:pt x="1255294" y="4152611"/>
                          <a:pt x="921222" y="4166368"/>
                          <a:pt x="740757" y="4184799"/>
                        </a:cubicBezTo>
                        <a:cubicBezTo>
                          <a:pt x="560292" y="4203230"/>
                          <a:pt x="306219" y="4159858"/>
                          <a:pt x="0" y="4184799"/>
                        </a:cubicBezTo>
                        <a:cubicBezTo>
                          <a:pt x="-3983" y="3976150"/>
                          <a:pt x="-25485" y="3810398"/>
                          <a:pt x="0" y="3612876"/>
                        </a:cubicBezTo>
                        <a:cubicBezTo>
                          <a:pt x="25485" y="3415354"/>
                          <a:pt x="22800" y="3209126"/>
                          <a:pt x="0" y="2999106"/>
                        </a:cubicBezTo>
                        <a:cubicBezTo>
                          <a:pt x="-22800" y="2789086"/>
                          <a:pt x="-17816" y="2474948"/>
                          <a:pt x="0" y="2343487"/>
                        </a:cubicBezTo>
                        <a:cubicBezTo>
                          <a:pt x="17816" y="2212026"/>
                          <a:pt x="-7818" y="1889578"/>
                          <a:pt x="0" y="1562325"/>
                        </a:cubicBezTo>
                        <a:cubicBezTo>
                          <a:pt x="7818" y="1235072"/>
                          <a:pt x="-18977" y="1137418"/>
                          <a:pt x="0" y="864858"/>
                        </a:cubicBezTo>
                        <a:cubicBezTo>
                          <a:pt x="18977" y="592298"/>
                          <a:pt x="-20755" y="2246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E6AA68-EED7-4DC7-485F-7BA38307A99D}"/>
              </a:ext>
            </a:extLst>
          </p:cNvPr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A4FB3F1-D609-AF55-8170-B39AAFA2E51E}"/>
              </a:ext>
            </a:extLst>
          </p:cNvPr>
          <p:cNvSpPr/>
          <p:nvPr/>
        </p:nvSpPr>
        <p:spPr>
          <a:xfrm flipV="1">
            <a:off x="-9347" y="1622668"/>
            <a:ext cx="10800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183D02-20FD-ACE2-01A7-8F44D796D3A9}"/>
              </a:ext>
            </a:extLst>
          </p:cNvPr>
          <p:cNvSpPr txBox="1"/>
          <p:nvPr/>
        </p:nvSpPr>
        <p:spPr>
          <a:xfrm>
            <a:off x="361459" y="797599"/>
            <a:ext cx="10550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REGIMES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69953"/>
                </a:highligh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ESPECÍFICOS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 DE TRIBUTAÇÃO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0B5EC43-1579-57CA-953E-C9D27BCD3012}"/>
              </a:ext>
            </a:extLst>
          </p:cNvPr>
          <p:cNvSpPr txBox="1"/>
          <p:nvPr/>
        </p:nvSpPr>
        <p:spPr>
          <a:xfrm>
            <a:off x="1401477" y="2351521"/>
            <a:ext cx="33516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Combustíveis e lubrificantes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Serviços financeiros, operações com bens imóveis, planos de assistência à saúde e concursos de prognósticos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Sociedades cooperativas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A7E29B2-081D-C27C-9ED3-B5D818E0F80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90761" y="2279539"/>
            <a:ext cx="503117" cy="5031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31353AC-8DF6-765D-03DC-D15A6C42EF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711204" y="3481658"/>
            <a:ext cx="503118" cy="5031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CE2D391-5BA6-0DE3-E200-BEBC8AEC42D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50651" y="5012163"/>
            <a:ext cx="543227" cy="54322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83C2ECC-2572-F25E-D04A-FA5B9B9FDBB3}"/>
              </a:ext>
            </a:extLst>
          </p:cNvPr>
          <p:cNvSpPr txBox="1"/>
          <p:nvPr/>
        </p:nvSpPr>
        <p:spPr>
          <a:xfrm>
            <a:off x="6318628" y="1991715"/>
            <a:ext cx="56289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Serviços de hotelaria, parques de diversão e parques temáticos, agências de viagens e de turismo, bares e restaurantes, atividade esportiva desenvolvida por Sociedade Anônima do Futebol e aviação regional</a:t>
            </a:r>
          </a:p>
          <a:p>
            <a:endParaRPr lang="pt-BR" sz="1800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sz="180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cs typeface="Arial" panose="020B0604020202020204" pitchFamily="34" charset="0"/>
              </a:rPr>
              <a:t>Operações alcançadas por tratado ou convenção internacional, inclusive referentes a missões diplomáticas, repartições consulares, representações de organismos internacionais e respectivos funcionários acreditados</a:t>
            </a:r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sz="1800" i="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cs typeface="Arial" panose="020B0604020202020204" pitchFamily="34" charset="0"/>
              </a:rPr>
              <a:t>Serviços de transporte coletivo de passageiros rodoviário intermunicipal e interestadual, ferroviário, hidroviário e aéreo</a:t>
            </a:r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4579DC1-FB7A-E844-E7BF-7FB16D16B53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5518980" y="5499070"/>
            <a:ext cx="493623" cy="49362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5835ADD-4A38-BBD9-E0EE-80FAE1EF639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5469447" y="2235023"/>
            <a:ext cx="592150" cy="59215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3113817-7E0B-7E28-89C8-1B4EE7D2D2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5479547" y="3996014"/>
            <a:ext cx="592150" cy="5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9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9E6AA68-EED7-4DC7-485F-7BA38307A99D}"/>
              </a:ext>
            </a:extLst>
          </p:cNvPr>
          <p:cNvSpPr/>
          <p:nvPr/>
        </p:nvSpPr>
        <p:spPr>
          <a:xfrm>
            <a:off x="-102636" y="-70447"/>
            <a:ext cx="12381722" cy="7152382"/>
          </a:xfrm>
          <a:prstGeom prst="rect">
            <a:avLst/>
          </a:prstGeom>
          <a:solidFill>
            <a:srgbClr val="2A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dirty="0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A4FB3F1-D609-AF55-8170-B39AAFA2E51E}"/>
              </a:ext>
            </a:extLst>
          </p:cNvPr>
          <p:cNvSpPr/>
          <p:nvPr/>
        </p:nvSpPr>
        <p:spPr>
          <a:xfrm flipV="1">
            <a:off x="-9347" y="1622668"/>
            <a:ext cx="7272000" cy="57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183D02-20FD-ACE2-01A7-8F44D796D3A9}"/>
              </a:ext>
            </a:extLst>
          </p:cNvPr>
          <p:cNvSpPr txBox="1"/>
          <p:nvPr/>
        </p:nvSpPr>
        <p:spPr>
          <a:xfrm>
            <a:off x="361459" y="219630"/>
            <a:ext cx="7100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REGIMES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69953"/>
                </a:highligh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DIFERENCIADOS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 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Lato Black" charset="0"/>
                <a:cs typeface="Lato Black" charset="0"/>
              </a:rPr>
              <a:t>DE TRIBUTAÇÃO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Lato Black" charset="0"/>
              <a:cs typeface="Lato Black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B244DE8-B9B2-3872-0C4D-D9AE14D78650}"/>
              </a:ext>
            </a:extLst>
          </p:cNvPr>
          <p:cNvSpPr txBox="1"/>
          <p:nvPr/>
        </p:nvSpPr>
        <p:spPr>
          <a:xfrm>
            <a:off x="6939792" y="1884534"/>
            <a:ext cx="51293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Produtos de higiene pessoal e limpeza consumidos por famílias de baixa renda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Produtos agropecuários, aquícolas, pesqueiros, florestais e extrativistas vegetais e 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Insumos agropecuários e aquícolas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Produções artísticas, culturais, de eventos, jornalísticas e audiovisuais nacionais, atividades desportivas e comunicação institucional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Bens e serviços relacionados a soberania e  segurança nacional, segurança da informação e segurança cibernética</a:t>
            </a:r>
          </a:p>
          <a:p>
            <a:endParaRPr lang="pt-BR" dirty="0">
              <a:solidFill>
                <a:srgbClr val="12226A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4F7EFA1-219A-45C7-2115-154DB82DD18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555" y="1897281"/>
            <a:ext cx="576194" cy="57619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50DD2F4-FAEC-0112-0BE0-65AAF7CCB51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168" y="3143848"/>
            <a:ext cx="576000" cy="576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B7C9D3B-B5BA-2EAC-29BD-B056B8333FE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459" y="4748612"/>
            <a:ext cx="576194" cy="57619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AE8459B-B97A-E95F-0B2E-288E459B202E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8021" y="2782553"/>
            <a:ext cx="576000" cy="576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A9F3268-9D4A-25C1-96FF-AF9846727640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1366" y="4591675"/>
            <a:ext cx="576000" cy="576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4956B0A-7E72-1EA0-BDED-EFAEF519AED0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3900" y="5824940"/>
            <a:ext cx="576000" cy="5760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93230DB4-A73B-1297-F9E5-19E3ACC152E4}"/>
              </a:ext>
            </a:extLst>
          </p:cNvPr>
          <p:cNvSpPr txBox="1"/>
          <p:nvPr/>
        </p:nvSpPr>
        <p:spPr>
          <a:xfrm>
            <a:off x="1017038" y="1998239"/>
            <a:ext cx="47367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Serviços de educação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Serviços de saúde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Dispositivos médicos e de acessibilidade para pessoas com deficiência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Medicamentos e produtos de cuidados básicos à saúde menstrual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Serviços de transporte público coletivo de passageiros rodoviário e metroviário</a:t>
            </a:r>
          </a:p>
          <a:p>
            <a:endParaRPr lang="pt-BR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Alimentos destinados ao consumo humano</a:t>
            </a:r>
          </a:p>
          <a:p>
            <a:endParaRPr lang="pt-BR" sz="1800" dirty="0">
              <a:solidFill>
                <a:srgbClr val="1222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12226A"/>
              </a:solidFill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F548727-BF31-DEDE-A360-757769536745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844" y="2519017"/>
            <a:ext cx="518177" cy="51817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36CF134-79FE-9EC0-5E89-D3B73E9A3506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653" y="3915873"/>
            <a:ext cx="576000" cy="576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0158E1C6-38C5-F689-34D3-53B36AD42C2C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1397" y="1926289"/>
            <a:ext cx="518177" cy="51817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FE03723-8261-616D-6A94-9341F944E107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bright="70000" contrast="-70000"/>
          </a:blip>
          <a:stretch>
            <a:fillRect/>
          </a:stretch>
        </p:blipFill>
        <p:spPr>
          <a:xfrm>
            <a:off x="260059" y="5614853"/>
            <a:ext cx="554771" cy="554771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3774C04F-B637-F1F0-50AC-E7EEA3EA2D47}"/>
              </a:ext>
            </a:extLst>
          </p:cNvPr>
          <p:cNvPicPr>
            <a:picLocks noChangeAspect="1"/>
          </p:cNvPicPr>
          <p:nvPr/>
        </p:nvPicPr>
        <p:blipFill>
          <a:blip r:embed="rId22">
            <a:lum bright="70000" contrast="-70000"/>
          </a:blip>
          <a:stretch>
            <a:fillRect/>
          </a:stretch>
        </p:blipFill>
        <p:spPr>
          <a:xfrm>
            <a:off x="6178197" y="3541958"/>
            <a:ext cx="676960" cy="676960"/>
          </a:xfrm>
          <a:prstGeom prst="rect">
            <a:avLst/>
          </a:prstGeom>
        </p:spPr>
      </p:pic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37D8D90C-5485-D6F0-316B-F56BDD70AF7F}"/>
              </a:ext>
            </a:extLst>
          </p:cNvPr>
          <p:cNvSpPr/>
          <p:nvPr/>
        </p:nvSpPr>
        <p:spPr>
          <a:xfrm>
            <a:off x="7927675" y="332067"/>
            <a:ext cx="3183148" cy="129578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AFAD4E1-462F-C0A5-EA02-EB45E876514A}"/>
              </a:ext>
            </a:extLst>
          </p:cNvPr>
          <p:cNvSpPr txBox="1"/>
          <p:nvPr/>
        </p:nvSpPr>
        <p:spPr>
          <a:xfrm>
            <a:off x="8692808" y="698502"/>
            <a:ext cx="17451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t-BR" sz="5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Montserrat ExtraBold" panose="00000900000000000000" pitchFamily="50" charset="0"/>
                <a:cs typeface="Effra Trial Black" panose="020B0A03020203020204" pitchFamily="34" charset="0"/>
              </a:rPr>
              <a:t>60%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5EE45CB-B58B-51D3-23AB-5660FCF7264B}"/>
              </a:ext>
            </a:extLst>
          </p:cNvPr>
          <p:cNvSpPr txBox="1"/>
          <p:nvPr/>
        </p:nvSpPr>
        <p:spPr>
          <a:xfrm>
            <a:off x="7927675" y="413653"/>
            <a:ext cx="3183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Redução da alíquota em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0081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7292</TotalTime>
  <Words>1229</Words>
  <Application>Microsoft Office PowerPoint</Application>
  <PresentationFormat>Ecrã Panorâmico</PresentationFormat>
  <Paragraphs>202</Paragraphs>
  <Slides>21</Slides>
  <Notes>21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9" baseType="lpstr">
      <vt:lpstr>Antique Olive</vt:lpstr>
      <vt:lpstr>Arial</vt:lpstr>
      <vt:lpstr>Arial Black</vt:lpstr>
      <vt:lpstr>Arial Rounded MT Bold</vt:lpstr>
      <vt:lpstr>Calibri</vt:lpstr>
      <vt:lpstr>Calibri Light</vt:lpstr>
      <vt:lpstr>Montserrat ExtraBold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Beatriz Saadi Ferreira</dc:creator>
  <cp:lastModifiedBy>Marcelo Altoe</cp:lastModifiedBy>
  <cp:revision>197</cp:revision>
  <dcterms:created xsi:type="dcterms:W3CDTF">2023-09-07T21:40:05Z</dcterms:created>
  <dcterms:modified xsi:type="dcterms:W3CDTF">2024-04-04T16:22:03Z</dcterms:modified>
  <cp:contentStatus/>
</cp:coreProperties>
</file>